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sldIdLst>
    <p:sldId id="256" r:id="rId6"/>
    <p:sldId id="260" r:id="rId7"/>
    <p:sldId id="264" r:id="rId8"/>
    <p:sldId id="290" r:id="rId9"/>
    <p:sldId id="294" r:id="rId10"/>
    <p:sldId id="267" r:id="rId11"/>
    <p:sldId id="301" r:id="rId12"/>
    <p:sldId id="291" r:id="rId13"/>
    <p:sldId id="297" r:id="rId14"/>
    <p:sldId id="298" r:id="rId15"/>
    <p:sldId id="299" r:id="rId16"/>
    <p:sldId id="300" r:id="rId17"/>
    <p:sldId id="263" r:id="rId18"/>
    <p:sldId id="319" r:id="rId19"/>
    <p:sldId id="302" r:id="rId20"/>
    <p:sldId id="320" r:id="rId21"/>
    <p:sldId id="321" r:id="rId22"/>
    <p:sldId id="324" r:id="rId23"/>
    <p:sldId id="322" r:id="rId24"/>
    <p:sldId id="327" r:id="rId25"/>
    <p:sldId id="328" r:id="rId26"/>
    <p:sldId id="329" r:id="rId27"/>
    <p:sldId id="330" r:id="rId28"/>
    <p:sldId id="331" r:id="rId29"/>
    <p:sldId id="333" r:id="rId30"/>
    <p:sldId id="332" r:id="rId31"/>
    <p:sldId id="334" r:id="rId32"/>
    <p:sldId id="325" r:id="rId33"/>
    <p:sldId id="326" r:id="rId34"/>
    <p:sldId id="323" r:id="rId35"/>
    <p:sldId id="258" r:id="rId36"/>
    <p:sldId id="259" r:id="rId37"/>
    <p:sldId id="257" r:id="rId38"/>
    <p:sldId id="26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7F4FBA-9A2E-406F-8F56-647D1142E9F4}" v="16" dt="2023-08-15T14:28:12.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4" d="100"/>
          <a:sy n="104" d="100"/>
        </p:scale>
        <p:origin x="75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Springett" userId="11e77f0d-97a5-4c0f-ab16-5ae9a2be5f61" providerId="ADAL" clId="{867F4FBA-9A2E-406F-8F56-647D1142E9F4}"/>
    <pc:docChg chg="undo custSel addSld delSld modSld sldOrd">
      <pc:chgData name="Helen Springett" userId="11e77f0d-97a5-4c0f-ab16-5ae9a2be5f61" providerId="ADAL" clId="{867F4FBA-9A2E-406F-8F56-647D1142E9F4}" dt="2023-08-15T14:51:18.181" v="5961" actId="2696"/>
      <pc:docMkLst>
        <pc:docMk/>
      </pc:docMkLst>
      <pc:sldChg chg="modSp mod">
        <pc:chgData name="Helen Springett" userId="11e77f0d-97a5-4c0f-ab16-5ae9a2be5f61" providerId="ADAL" clId="{867F4FBA-9A2E-406F-8F56-647D1142E9F4}" dt="2023-08-15T10:47:00.505" v="1919" actId="12"/>
        <pc:sldMkLst>
          <pc:docMk/>
          <pc:sldMk cId="1609578487" sldId="263"/>
        </pc:sldMkLst>
        <pc:spChg chg="mod">
          <ac:chgData name="Helen Springett" userId="11e77f0d-97a5-4c0f-ab16-5ae9a2be5f61" providerId="ADAL" clId="{867F4FBA-9A2E-406F-8F56-647D1142E9F4}" dt="2023-08-15T10:43:36.642" v="1257" actId="20577"/>
          <ac:spMkLst>
            <pc:docMk/>
            <pc:sldMk cId="1609578487" sldId="263"/>
            <ac:spMk id="2" creationId="{BE5CE19F-1BC8-B433-8DA5-CC033644B3D8}"/>
          </ac:spMkLst>
        </pc:spChg>
        <pc:spChg chg="mod">
          <ac:chgData name="Helen Springett" userId="11e77f0d-97a5-4c0f-ab16-5ae9a2be5f61" providerId="ADAL" clId="{867F4FBA-9A2E-406F-8F56-647D1142E9F4}" dt="2023-08-15T10:47:00.505" v="1919" actId="12"/>
          <ac:spMkLst>
            <pc:docMk/>
            <pc:sldMk cId="1609578487" sldId="263"/>
            <ac:spMk id="3" creationId="{4C8B7879-C7FF-EB0C-B55E-0584F69F511E}"/>
          </ac:spMkLst>
        </pc:spChg>
      </pc:sldChg>
      <pc:sldChg chg="modSp mod">
        <pc:chgData name="Helen Springett" userId="11e77f0d-97a5-4c0f-ab16-5ae9a2be5f61" providerId="ADAL" clId="{867F4FBA-9A2E-406F-8F56-647D1142E9F4}" dt="2023-08-15T10:41:26.836" v="1122" actId="27636"/>
        <pc:sldMkLst>
          <pc:docMk/>
          <pc:sldMk cId="3144978757" sldId="291"/>
        </pc:sldMkLst>
        <pc:spChg chg="mod">
          <ac:chgData name="Helen Springett" userId="11e77f0d-97a5-4c0f-ab16-5ae9a2be5f61" providerId="ADAL" clId="{867F4FBA-9A2E-406F-8F56-647D1142E9F4}" dt="2023-08-15T10:29:36.016" v="208" actId="33524"/>
          <ac:spMkLst>
            <pc:docMk/>
            <pc:sldMk cId="3144978757" sldId="291"/>
            <ac:spMk id="2" creationId="{AED5C281-1E77-2754-EA62-715617605CCB}"/>
          </ac:spMkLst>
        </pc:spChg>
        <pc:spChg chg="mod">
          <ac:chgData name="Helen Springett" userId="11e77f0d-97a5-4c0f-ab16-5ae9a2be5f61" providerId="ADAL" clId="{867F4FBA-9A2E-406F-8F56-647D1142E9F4}" dt="2023-08-15T10:41:26.836" v="1122" actId="27636"/>
          <ac:spMkLst>
            <pc:docMk/>
            <pc:sldMk cId="3144978757" sldId="291"/>
            <ac:spMk id="3" creationId="{222759E1-8746-C0E4-8A50-1A3B82534B0F}"/>
          </ac:spMkLst>
        </pc:spChg>
      </pc:sldChg>
      <pc:sldChg chg="modSp mod">
        <pc:chgData name="Helen Springett" userId="11e77f0d-97a5-4c0f-ab16-5ae9a2be5f61" providerId="ADAL" clId="{867F4FBA-9A2E-406F-8F56-647D1142E9F4}" dt="2023-08-15T10:42:06.401" v="1237" actId="5793"/>
        <pc:sldMkLst>
          <pc:docMk/>
          <pc:sldMk cId="1824817874" sldId="297"/>
        </pc:sldMkLst>
        <pc:spChg chg="mod">
          <ac:chgData name="Helen Springett" userId="11e77f0d-97a5-4c0f-ab16-5ae9a2be5f61" providerId="ADAL" clId="{867F4FBA-9A2E-406F-8F56-647D1142E9F4}" dt="2023-08-15T10:42:06.401" v="1237" actId="5793"/>
          <ac:spMkLst>
            <pc:docMk/>
            <pc:sldMk cId="1824817874" sldId="297"/>
            <ac:spMk id="3" creationId="{494EED0A-5193-908D-DCB0-FE1FF47C9981}"/>
          </ac:spMkLst>
        </pc:spChg>
      </pc:sldChg>
      <pc:sldChg chg="modSp mod">
        <pc:chgData name="Helen Springett" userId="11e77f0d-97a5-4c0f-ab16-5ae9a2be5f61" providerId="ADAL" clId="{867F4FBA-9A2E-406F-8F56-647D1142E9F4}" dt="2023-08-15T10:43:02.111" v="1238" actId="33524"/>
        <pc:sldMkLst>
          <pc:docMk/>
          <pc:sldMk cId="1517893898" sldId="298"/>
        </pc:sldMkLst>
        <pc:spChg chg="mod">
          <ac:chgData name="Helen Springett" userId="11e77f0d-97a5-4c0f-ab16-5ae9a2be5f61" providerId="ADAL" clId="{867F4FBA-9A2E-406F-8F56-647D1142E9F4}" dt="2023-08-15T10:43:02.111" v="1238" actId="33524"/>
          <ac:spMkLst>
            <pc:docMk/>
            <pc:sldMk cId="1517893898" sldId="298"/>
            <ac:spMk id="3" creationId="{54CEBE3A-9D10-F663-8717-E5BEFA656361}"/>
          </ac:spMkLst>
        </pc:spChg>
      </pc:sldChg>
      <pc:sldChg chg="addSp delSp modSp new mod ord">
        <pc:chgData name="Helen Springett" userId="11e77f0d-97a5-4c0f-ab16-5ae9a2be5f61" providerId="ADAL" clId="{867F4FBA-9A2E-406F-8F56-647D1142E9F4}" dt="2023-08-15T10:41:20.296" v="1120" actId="12"/>
        <pc:sldMkLst>
          <pc:docMk/>
          <pc:sldMk cId="4051822529" sldId="301"/>
        </pc:sldMkLst>
        <pc:spChg chg="mod">
          <ac:chgData name="Helen Springett" userId="11e77f0d-97a5-4c0f-ab16-5ae9a2be5f61" providerId="ADAL" clId="{867F4FBA-9A2E-406F-8F56-647D1142E9F4}" dt="2023-08-15T09:40:07.121" v="29" actId="20577"/>
          <ac:spMkLst>
            <pc:docMk/>
            <pc:sldMk cId="4051822529" sldId="301"/>
            <ac:spMk id="2" creationId="{B480ECEF-547C-5593-BFD4-79DE7D0A21AE}"/>
          </ac:spMkLst>
        </pc:spChg>
        <pc:spChg chg="mod">
          <ac:chgData name="Helen Springett" userId="11e77f0d-97a5-4c0f-ab16-5ae9a2be5f61" providerId="ADAL" clId="{867F4FBA-9A2E-406F-8F56-647D1142E9F4}" dt="2023-08-15T10:41:20.296" v="1120" actId="12"/>
          <ac:spMkLst>
            <pc:docMk/>
            <pc:sldMk cId="4051822529" sldId="301"/>
            <ac:spMk id="3" creationId="{F03D6E33-E220-9725-653F-6DD49155A1C7}"/>
          </ac:spMkLst>
        </pc:spChg>
        <pc:spChg chg="add del mod">
          <ac:chgData name="Helen Springett" userId="11e77f0d-97a5-4c0f-ab16-5ae9a2be5f61" providerId="ADAL" clId="{867F4FBA-9A2E-406F-8F56-647D1142E9F4}" dt="2023-08-15T09:40:44.553" v="60" actId="478"/>
          <ac:spMkLst>
            <pc:docMk/>
            <pc:sldMk cId="4051822529" sldId="301"/>
            <ac:spMk id="5" creationId="{13B359CB-CB35-9FF7-E448-1FF5D28833EE}"/>
          </ac:spMkLst>
        </pc:spChg>
      </pc:sldChg>
      <pc:sldChg chg="new del">
        <pc:chgData name="Helen Springett" userId="11e77f0d-97a5-4c0f-ab16-5ae9a2be5f61" providerId="ADAL" clId="{867F4FBA-9A2E-406F-8F56-647D1142E9F4}" dt="2023-08-15T10:47:15.558" v="1921" actId="680"/>
        <pc:sldMkLst>
          <pc:docMk/>
          <pc:sldMk cId="909855089" sldId="302"/>
        </pc:sldMkLst>
      </pc:sldChg>
      <pc:sldChg chg="new del">
        <pc:chgData name="Helen Springett" userId="11e77f0d-97a5-4c0f-ab16-5ae9a2be5f61" providerId="ADAL" clId="{867F4FBA-9A2E-406F-8F56-647D1142E9F4}" dt="2023-08-15T10:41:38.290" v="1123" actId="2696"/>
        <pc:sldMkLst>
          <pc:docMk/>
          <pc:sldMk cId="1547143906" sldId="302"/>
        </pc:sldMkLst>
      </pc:sldChg>
      <pc:sldChg chg="modSp new mod">
        <pc:chgData name="Helen Springett" userId="11e77f0d-97a5-4c0f-ab16-5ae9a2be5f61" providerId="ADAL" clId="{867F4FBA-9A2E-406F-8F56-647D1142E9F4}" dt="2023-08-15T11:38:44.615" v="3707" actId="255"/>
        <pc:sldMkLst>
          <pc:docMk/>
          <pc:sldMk cId="3877716946" sldId="302"/>
        </pc:sldMkLst>
        <pc:spChg chg="mod">
          <ac:chgData name="Helen Springett" userId="11e77f0d-97a5-4c0f-ab16-5ae9a2be5f61" providerId="ADAL" clId="{867F4FBA-9A2E-406F-8F56-647D1142E9F4}" dt="2023-08-15T11:00:41.192" v="2102" actId="20577"/>
          <ac:spMkLst>
            <pc:docMk/>
            <pc:sldMk cId="3877716946" sldId="302"/>
            <ac:spMk id="2" creationId="{B3549680-ADB6-D353-6D83-3C557464F091}"/>
          </ac:spMkLst>
        </pc:spChg>
        <pc:spChg chg="mod">
          <ac:chgData name="Helen Springett" userId="11e77f0d-97a5-4c0f-ab16-5ae9a2be5f61" providerId="ADAL" clId="{867F4FBA-9A2E-406F-8F56-647D1142E9F4}" dt="2023-08-15T11:38:44.615" v="3707" actId="255"/>
          <ac:spMkLst>
            <pc:docMk/>
            <pc:sldMk cId="3877716946" sldId="302"/>
            <ac:spMk id="3" creationId="{D6E3731F-6064-C6E5-6DF1-C5753CD69CFB}"/>
          </ac:spMkLst>
        </pc:spChg>
      </pc:sldChg>
      <pc:sldChg chg="modSp add mod ord">
        <pc:chgData name="Helen Springett" userId="11e77f0d-97a5-4c0f-ab16-5ae9a2be5f61" providerId="ADAL" clId="{867F4FBA-9A2E-406F-8F56-647D1142E9F4}" dt="2023-08-15T11:38:00.456" v="3701" actId="27636"/>
        <pc:sldMkLst>
          <pc:docMk/>
          <pc:sldMk cId="2699209946" sldId="319"/>
        </pc:sldMkLst>
        <pc:spChg chg="mod">
          <ac:chgData name="Helen Springett" userId="11e77f0d-97a5-4c0f-ab16-5ae9a2be5f61" providerId="ADAL" clId="{867F4FBA-9A2E-406F-8F56-647D1142E9F4}" dt="2023-08-15T11:38:00.456" v="3701" actId="27636"/>
          <ac:spMkLst>
            <pc:docMk/>
            <pc:sldMk cId="2699209946" sldId="319"/>
            <ac:spMk id="3" creationId="{1D91F97A-D883-41BA-D08B-BDEC915737D2}"/>
          </ac:spMkLst>
        </pc:spChg>
      </pc:sldChg>
      <pc:sldChg chg="modSp new mod">
        <pc:chgData name="Helen Springett" userId="11e77f0d-97a5-4c0f-ab16-5ae9a2be5f61" providerId="ADAL" clId="{867F4FBA-9A2E-406F-8F56-647D1142E9F4}" dt="2023-08-15T11:02:53.640" v="2227" actId="20577"/>
        <pc:sldMkLst>
          <pc:docMk/>
          <pc:sldMk cId="599758760" sldId="320"/>
        </pc:sldMkLst>
        <pc:spChg chg="mod">
          <ac:chgData name="Helen Springett" userId="11e77f0d-97a5-4c0f-ab16-5ae9a2be5f61" providerId="ADAL" clId="{867F4FBA-9A2E-406F-8F56-647D1142E9F4}" dt="2023-08-15T11:01:44.983" v="2125" actId="20577"/>
          <ac:spMkLst>
            <pc:docMk/>
            <pc:sldMk cId="599758760" sldId="320"/>
            <ac:spMk id="2" creationId="{F7A895DF-371F-1905-1E59-3B87910E3C00}"/>
          </ac:spMkLst>
        </pc:spChg>
        <pc:spChg chg="mod">
          <ac:chgData name="Helen Springett" userId="11e77f0d-97a5-4c0f-ab16-5ae9a2be5f61" providerId="ADAL" clId="{867F4FBA-9A2E-406F-8F56-647D1142E9F4}" dt="2023-08-15T11:02:53.640" v="2227" actId="20577"/>
          <ac:spMkLst>
            <pc:docMk/>
            <pc:sldMk cId="599758760" sldId="320"/>
            <ac:spMk id="3" creationId="{069AFFB6-D866-CA86-A508-D81298A8A420}"/>
          </ac:spMkLst>
        </pc:spChg>
      </pc:sldChg>
      <pc:sldChg chg="modSp new mod">
        <pc:chgData name="Helen Springett" userId="11e77f0d-97a5-4c0f-ab16-5ae9a2be5f61" providerId="ADAL" clId="{867F4FBA-9A2E-406F-8F56-647D1142E9F4}" dt="2023-08-15T11:07:20.225" v="2439" actId="27636"/>
        <pc:sldMkLst>
          <pc:docMk/>
          <pc:sldMk cId="1186581386" sldId="321"/>
        </pc:sldMkLst>
        <pc:spChg chg="mod">
          <ac:chgData name="Helen Springett" userId="11e77f0d-97a5-4c0f-ab16-5ae9a2be5f61" providerId="ADAL" clId="{867F4FBA-9A2E-406F-8F56-647D1142E9F4}" dt="2023-08-15T11:03:22.895" v="2265" actId="20577"/>
          <ac:spMkLst>
            <pc:docMk/>
            <pc:sldMk cId="1186581386" sldId="321"/>
            <ac:spMk id="2" creationId="{82E82711-2687-B8E4-F1B3-2DB01E6FA81A}"/>
          </ac:spMkLst>
        </pc:spChg>
        <pc:spChg chg="mod">
          <ac:chgData name="Helen Springett" userId="11e77f0d-97a5-4c0f-ab16-5ae9a2be5f61" providerId="ADAL" clId="{867F4FBA-9A2E-406F-8F56-647D1142E9F4}" dt="2023-08-15T11:07:20.225" v="2439" actId="27636"/>
          <ac:spMkLst>
            <pc:docMk/>
            <pc:sldMk cId="1186581386" sldId="321"/>
            <ac:spMk id="3" creationId="{0D4B984A-797F-8776-73DC-FAF30E3D6DEE}"/>
          </ac:spMkLst>
        </pc:spChg>
      </pc:sldChg>
      <pc:sldChg chg="modSp new mod">
        <pc:chgData name="Helen Springett" userId="11e77f0d-97a5-4c0f-ab16-5ae9a2be5f61" providerId="ADAL" clId="{867F4FBA-9A2E-406F-8F56-647D1142E9F4}" dt="2023-08-15T11:07:10.146" v="2436" actId="27636"/>
        <pc:sldMkLst>
          <pc:docMk/>
          <pc:sldMk cId="2891027578" sldId="322"/>
        </pc:sldMkLst>
        <pc:spChg chg="mod">
          <ac:chgData name="Helen Springett" userId="11e77f0d-97a5-4c0f-ab16-5ae9a2be5f61" providerId="ADAL" clId="{867F4FBA-9A2E-406F-8F56-647D1142E9F4}" dt="2023-08-15T11:06:17.334" v="2413" actId="20577"/>
          <ac:spMkLst>
            <pc:docMk/>
            <pc:sldMk cId="2891027578" sldId="322"/>
            <ac:spMk id="2" creationId="{55248181-6BA3-B1E0-CE2F-5C5BC755DFB0}"/>
          </ac:spMkLst>
        </pc:spChg>
        <pc:spChg chg="mod">
          <ac:chgData name="Helen Springett" userId="11e77f0d-97a5-4c0f-ab16-5ae9a2be5f61" providerId="ADAL" clId="{867F4FBA-9A2E-406F-8F56-647D1142E9F4}" dt="2023-08-15T11:07:10.146" v="2436" actId="27636"/>
          <ac:spMkLst>
            <pc:docMk/>
            <pc:sldMk cId="2891027578" sldId="322"/>
            <ac:spMk id="3" creationId="{849273FA-A679-4B9F-27FB-16193B1F9FDF}"/>
          </ac:spMkLst>
        </pc:spChg>
      </pc:sldChg>
      <pc:sldChg chg="new">
        <pc:chgData name="Helen Springett" userId="11e77f0d-97a5-4c0f-ab16-5ae9a2be5f61" providerId="ADAL" clId="{867F4FBA-9A2E-406F-8F56-647D1142E9F4}" dt="2023-08-15T11:07:13.545" v="2437" actId="680"/>
        <pc:sldMkLst>
          <pc:docMk/>
          <pc:sldMk cId="1585245945" sldId="323"/>
        </pc:sldMkLst>
      </pc:sldChg>
      <pc:sldChg chg="modSp new mod">
        <pc:chgData name="Helen Springett" userId="11e77f0d-97a5-4c0f-ab16-5ae9a2be5f61" providerId="ADAL" clId="{867F4FBA-9A2E-406F-8F56-647D1142E9F4}" dt="2023-08-15T11:07:36.265" v="2483" actId="20577"/>
        <pc:sldMkLst>
          <pc:docMk/>
          <pc:sldMk cId="3649061734" sldId="324"/>
        </pc:sldMkLst>
        <pc:spChg chg="mod">
          <ac:chgData name="Helen Springett" userId="11e77f0d-97a5-4c0f-ab16-5ae9a2be5f61" providerId="ADAL" clId="{867F4FBA-9A2E-406F-8F56-647D1142E9F4}" dt="2023-08-15T11:07:36.265" v="2483" actId="20577"/>
          <ac:spMkLst>
            <pc:docMk/>
            <pc:sldMk cId="3649061734" sldId="324"/>
            <ac:spMk id="2" creationId="{3EE87B08-7115-96E0-CAA7-A721D61631AA}"/>
          </ac:spMkLst>
        </pc:spChg>
        <pc:spChg chg="mod">
          <ac:chgData name="Helen Springett" userId="11e77f0d-97a5-4c0f-ab16-5ae9a2be5f61" providerId="ADAL" clId="{867F4FBA-9A2E-406F-8F56-647D1142E9F4}" dt="2023-08-15T11:07:25.461" v="2442" actId="27636"/>
          <ac:spMkLst>
            <pc:docMk/>
            <pc:sldMk cId="3649061734" sldId="324"/>
            <ac:spMk id="3" creationId="{E04BFB48-7FFF-3FCD-9A07-3DD90FC60C7A}"/>
          </ac:spMkLst>
        </pc:spChg>
      </pc:sldChg>
      <pc:sldChg chg="modSp new mod">
        <pc:chgData name="Helen Springett" userId="11e77f0d-97a5-4c0f-ab16-5ae9a2be5f61" providerId="ADAL" clId="{867F4FBA-9A2E-406F-8F56-647D1142E9F4}" dt="2023-08-15T14:51:14.285" v="5960" actId="33524"/>
        <pc:sldMkLst>
          <pc:docMk/>
          <pc:sldMk cId="154253417" sldId="325"/>
        </pc:sldMkLst>
        <pc:spChg chg="mod">
          <ac:chgData name="Helen Springett" userId="11e77f0d-97a5-4c0f-ab16-5ae9a2be5f61" providerId="ADAL" clId="{867F4FBA-9A2E-406F-8F56-647D1142E9F4}" dt="2023-08-15T11:07:46.474" v="2487" actId="20577"/>
          <ac:spMkLst>
            <pc:docMk/>
            <pc:sldMk cId="154253417" sldId="325"/>
            <ac:spMk id="2" creationId="{BBA14835-243E-F065-0FF9-AA70E3E48E85}"/>
          </ac:spMkLst>
        </pc:spChg>
        <pc:spChg chg="mod">
          <ac:chgData name="Helen Springett" userId="11e77f0d-97a5-4c0f-ab16-5ae9a2be5f61" providerId="ADAL" clId="{867F4FBA-9A2E-406F-8F56-647D1142E9F4}" dt="2023-08-15T14:51:14.285" v="5960" actId="33524"/>
          <ac:spMkLst>
            <pc:docMk/>
            <pc:sldMk cId="154253417" sldId="325"/>
            <ac:spMk id="3" creationId="{653F8222-DFB3-E929-1D56-0D14028201A2}"/>
          </ac:spMkLst>
        </pc:spChg>
      </pc:sldChg>
      <pc:sldChg chg="modSp new mod">
        <pc:chgData name="Helen Springett" userId="11e77f0d-97a5-4c0f-ab16-5ae9a2be5f61" providerId="ADAL" clId="{867F4FBA-9A2E-406F-8F56-647D1142E9F4}" dt="2023-08-15T11:07:57.033" v="2520" actId="20577"/>
        <pc:sldMkLst>
          <pc:docMk/>
          <pc:sldMk cId="411548378" sldId="326"/>
        </pc:sldMkLst>
        <pc:spChg chg="mod">
          <ac:chgData name="Helen Springett" userId="11e77f0d-97a5-4c0f-ab16-5ae9a2be5f61" providerId="ADAL" clId="{867F4FBA-9A2E-406F-8F56-647D1142E9F4}" dt="2023-08-15T11:07:57.033" v="2520" actId="20577"/>
          <ac:spMkLst>
            <pc:docMk/>
            <pc:sldMk cId="411548378" sldId="326"/>
            <ac:spMk id="2" creationId="{D68631AE-3B04-D500-6A72-13D8C0663BDE}"/>
          </ac:spMkLst>
        </pc:spChg>
      </pc:sldChg>
      <pc:sldChg chg="modSp new mod">
        <pc:chgData name="Helen Springett" userId="11e77f0d-97a5-4c0f-ab16-5ae9a2be5f61" providerId="ADAL" clId="{867F4FBA-9A2E-406F-8F56-647D1142E9F4}" dt="2023-08-15T11:09:08.074" v="2571" actId="2711"/>
        <pc:sldMkLst>
          <pc:docMk/>
          <pc:sldMk cId="527987910" sldId="327"/>
        </pc:sldMkLst>
        <pc:spChg chg="mod">
          <ac:chgData name="Helen Springett" userId="11e77f0d-97a5-4c0f-ab16-5ae9a2be5f61" providerId="ADAL" clId="{867F4FBA-9A2E-406F-8F56-647D1142E9F4}" dt="2023-08-15T11:08:32.330" v="2557" actId="20577"/>
          <ac:spMkLst>
            <pc:docMk/>
            <pc:sldMk cId="527987910" sldId="327"/>
            <ac:spMk id="2" creationId="{ACDFF5DB-8059-D77B-03EE-55D8DA3C11D3}"/>
          </ac:spMkLst>
        </pc:spChg>
        <pc:spChg chg="mod">
          <ac:chgData name="Helen Springett" userId="11e77f0d-97a5-4c0f-ab16-5ae9a2be5f61" providerId="ADAL" clId="{867F4FBA-9A2E-406F-8F56-647D1142E9F4}" dt="2023-08-15T11:09:08.074" v="2571" actId="2711"/>
          <ac:spMkLst>
            <pc:docMk/>
            <pc:sldMk cId="527987910" sldId="327"/>
            <ac:spMk id="3" creationId="{D55C847F-1C52-6DCD-442D-8963E43DFC47}"/>
          </ac:spMkLst>
        </pc:spChg>
      </pc:sldChg>
      <pc:sldChg chg="modSp new mod">
        <pc:chgData name="Helen Springett" userId="11e77f0d-97a5-4c0f-ab16-5ae9a2be5f61" providerId="ADAL" clId="{867F4FBA-9A2E-406F-8F56-647D1142E9F4}" dt="2023-08-15T11:11:08.711" v="2664" actId="5793"/>
        <pc:sldMkLst>
          <pc:docMk/>
          <pc:sldMk cId="297501721" sldId="328"/>
        </pc:sldMkLst>
        <pc:spChg chg="mod">
          <ac:chgData name="Helen Springett" userId="11e77f0d-97a5-4c0f-ab16-5ae9a2be5f61" providerId="ADAL" clId="{867F4FBA-9A2E-406F-8F56-647D1142E9F4}" dt="2023-08-15T11:10:30.147" v="2632" actId="27636"/>
          <ac:spMkLst>
            <pc:docMk/>
            <pc:sldMk cId="297501721" sldId="328"/>
            <ac:spMk id="2" creationId="{0F829CF5-A0EF-B2EB-E2D8-0185A108188F}"/>
          </ac:spMkLst>
        </pc:spChg>
        <pc:spChg chg="mod">
          <ac:chgData name="Helen Springett" userId="11e77f0d-97a5-4c0f-ab16-5ae9a2be5f61" providerId="ADAL" clId="{867F4FBA-9A2E-406F-8F56-647D1142E9F4}" dt="2023-08-15T11:11:08.711" v="2664" actId="5793"/>
          <ac:spMkLst>
            <pc:docMk/>
            <pc:sldMk cId="297501721" sldId="328"/>
            <ac:spMk id="3" creationId="{D3B42BC0-2C01-3544-779F-ADB29879E809}"/>
          </ac:spMkLst>
        </pc:spChg>
      </pc:sldChg>
      <pc:sldChg chg="modSp new mod">
        <pc:chgData name="Helen Springett" userId="11e77f0d-97a5-4c0f-ab16-5ae9a2be5f61" providerId="ADAL" clId="{867F4FBA-9A2E-406F-8F56-647D1142E9F4}" dt="2023-08-15T11:12:14.470" v="2730" actId="2711"/>
        <pc:sldMkLst>
          <pc:docMk/>
          <pc:sldMk cId="4209996957" sldId="329"/>
        </pc:sldMkLst>
        <pc:spChg chg="mod">
          <ac:chgData name="Helen Springett" userId="11e77f0d-97a5-4c0f-ab16-5ae9a2be5f61" providerId="ADAL" clId="{867F4FBA-9A2E-406F-8F56-647D1142E9F4}" dt="2023-08-15T11:11:43.611" v="2718" actId="20577"/>
          <ac:spMkLst>
            <pc:docMk/>
            <pc:sldMk cId="4209996957" sldId="329"/>
            <ac:spMk id="2" creationId="{F1781F88-2EB0-C3D6-FEA8-AC4AF4613A93}"/>
          </ac:spMkLst>
        </pc:spChg>
        <pc:spChg chg="mod">
          <ac:chgData name="Helen Springett" userId="11e77f0d-97a5-4c0f-ab16-5ae9a2be5f61" providerId="ADAL" clId="{867F4FBA-9A2E-406F-8F56-647D1142E9F4}" dt="2023-08-15T11:12:14.470" v="2730" actId="2711"/>
          <ac:spMkLst>
            <pc:docMk/>
            <pc:sldMk cId="4209996957" sldId="329"/>
            <ac:spMk id="3" creationId="{9EFA7001-30A7-AA14-0732-AEBCA67B8D1F}"/>
          </ac:spMkLst>
        </pc:spChg>
      </pc:sldChg>
      <pc:sldChg chg="addSp delSp modSp new mod chgLayout">
        <pc:chgData name="Helen Springett" userId="11e77f0d-97a5-4c0f-ab16-5ae9a2be5f61" providerId="ADAL" clId="{867F4FBA-9A2E-406F-8F56-647D1142E9F4}" dt="2023-08-15T11:13:49.300" v="2785"/>
        <pc:sldMkLst>
          <pc:docMk/>
          <pc:sldMk cId="42042604" sldId="330"/>
        </pc:sldMkLst>
        <pc:spChg chg="mod ord">
          <ac:chgData name="Helen Springett" userId="11e77f0d-97a5-4c0f-ab16-5ae9a2be5f61" providerId="ADAL" clId="{867F4FBA-9A2E-406F-8F56-647D1142E9F4}" dt="2023-08-15T11:13:33.663" v="2784" actId="700"/>
          <ac:spMkLst>
            <pc:docMk/>
            <pc:sldMk cId="42042604" sldId="330"/>
            <ac:spMk id="2" creationId="{BCB85AB4-B704-D22A-78AE-9589AA4883A2}"/>
          </ac:spMkLst>
        </pc:spChg>
        <pc:spChg chg="del">
          <ac:chgData name="Helen Springett" userId="11e77f0d-97a5-4c0f-ab16-5ae9a2be5f61" providerId="ADAL" clId="{867F4FBA-9A2E-406F-8F56-647D1142E9F4}" dt="2023-08-15T11:12:32.645" v="2732"/>
          <ac:spMkLst>
            <pc:docMk/>
            <pc:sldMk cId="42042604" sldId="330"/>
            <ac:spMk id="3" creationId="{2A57CEEA-3B99-153F-47C6-E98A5E776882}"/>
          </ac:spMkLst>
        </pc:spChg>
        <pc:spChg chg="add del mod">
          <ac:chgData name="Helen Springett" userId="11e77f0d-97a5-4c0f-ab16-5ae9a2be5f61" providerId="ADAL" clId="{867F4FBA-9A2E-406F-8F56-647D1142E9F4}" dt="2023-08-15T11:13:33.663" v="2784" actId="700"/>
          <ac:spMkLst>
            <pc:docMk/>
            <pc:sldMk cId="42042604" sldId="330"/>
            <ac:spMk id="4" creationId="{A00DBE6A-9B80-1F93-D0FC-431942C9DEEE}"/>
          </ac:spMkLst>
        </pc:spChg>
        <pc:spChg chg="add mod ord">
          <ac:chgData name="Helen Springett" userId="11e77f0d-97a5-4c0f-ab16-5ae9a2be5f61" providerId="ADAL" clId="{867F4FBA-9A2E-406F-8F56-647D1142E9F4}" dt="2023-08-15T11:13:49.300" v="2785"/>
          <ac:spMkLst>
            <pc:docMk/>
            <pc:sldMk cId="42042604" sldId="330"/>
            <ac:spMk id="5" creationId="{126C813F-156D-A1D6-CB1C-D73DE71F5979}"/>
          </ac:spMkLst>
        </pc:spChg>
      </pc:sldChg>
      <pc:sldChg chg="addSp delSp modSp new mod">
        <pc:chgData name="Helen Springett" userId="11e77f0d-97a5-4c0f-ab16-5ae9a2be5f61" providerId="ADAL" clId="{867F4FBA-9A2E-406F-8F56-647D1142E9F4}" dt="2023-08-15T11:40:23.554" v="3709" actId="20577"/>
        <pc:sldMkLst>
          <pc:docMk/>
          <pc:sldMk cId="895905541" sldId="331"/>
        </pc:sldMkLst>
        <pc:spChg chg="mod">
          <ac:chgData name="Helen Springett" userId="11e77f0d-97a5-4c0f-ab16-5ae9a2be5f61" providerId="ADAL" clId="{867F4FBA-9A2E-406F-8F56-647D1142E9F4}" dt="2023-08-15T11:17:06.559" v="2916" actId="20577"/>
          <ac:spMkLst>
            <pc:docMk/>
            <pc:sldMk cId="895905541" sldId="331"/>
            <ac:spMk id="2" creationId="{4A5E8D2D-4F6E-4002-675B-0CC5AF84EE1D}"/>
          </ac:spMkLst>
        </pc:spChg>
        <pc:spChg chg="add del mod">
          <ac:chgData name="Helen Springett" userId="11e77f0d-97a5-4c0f-ab16-5ae9a2be5f61" providerId="ADAL" clId="{867F4FBA-9A2E-406F-8F56-647D1142E9F4}" dt="2023-08-15T11:40:23.554" v="3709" actId="20577"/>
          <ac:spMkLst>
            <pc:docMk/>
            <pc:sldMk cId="895905541" sldId="331"/>
            <ac:spMk id="3" creationId="{5137F3D1-3ADC-E3B0-FF57-BD0EAA49BE52}"/>
          </ac:spMkLst>
        </pc:spChg>
        <pc:spChg chg="add del mod">
          <ac:chgData name="Helen Springett" userId="11e77f0d-97a5-4c0f-ab16-5ae9a2be5f61" providerId="ADAL" clId="{867F4FBA-9A2E-406F-8F56-647D1142E9F4}" dt="2023-08-15T11:14:22.515" v="2788"/>
          <ac:spMkLst>
            <pc:docMk/>
            <pc:sldMk cId="895905541" sldId="331"/>
            <ac:spMk id="4" creationId="{290BA3DA-46E5-0712-B987-D7DE467EE136}"/>
          </ac:spMkLst>
        </pc:spChg>
        <pc:spChg chg="add del">
          <ac:chgData name="Helen Springett" userId="11e77f0d-97a5-4c0f-ab16-5ae9a2be5f61" providerId="ADAL" clId="{867F4FBA-9A2E-406F-8F56-647D1142E9F4}" dt="2023-08-15T11:15:00.645" v="2793"/>
          <ac:spMkLst>
            <pc:docMk/>
            <pc:sldMk cId="895905541" sldId="331"/>
            <ac:spMk id="5" creationId="{0EF1B008-2236-785E-A6FC-0182EDECF8A7}"/>
          </ac:spMkLst>
        </pc:spChg>
        <pc:spChg chg="add del">
          <ac:chgData name="Helen Springett" userId="11e77f0d-97a5-4c0f-ab16-5ae9a2be5f61" providerId="ADAL" clId="{867F4FBA-9A2E-406F-8F56-647D1142E9F4}" dt="2023-08-15T11:15:27.827" v="2797"/>
          <ac:spMkLst>
            <pc:docMk/>
            <pc:sldMk cId="895905541" sldId="331"/>
            <ac:spMk id="6" creationId="{5B9D0B60-BFFF-9D9B-8D5A-9F9FF4ADBFE1}"/>
          </ac:spMkLst>
        </pc:spChg>
        <pc:spChg chg="add del">
          <ac:chgData name="Helen Springett" userId="11e77f0d-97a5-4c0f-ab16-5ae9a2be5f61" providerId="ADAL" clId="{867F4FBA-9A2E-406F-8F56-647D1142E9F4}" dt="2023-08-15T11:15:33.951" v="2800"/>
          <ac:spMkLst>
            <pc:docMk/>
            <pc:sldMk cId="895905541" sldId="331"/>
            <ac:spMk id="7" creationId="{DE885CAC-56EE-B869-1797-1A711B17E368}"/>
          </ac:spMkLst>
        </pc:spChg>
      </pc:sldChg>
      <pc:sldChg chg="modSp new mod">
        <pc:chgData name="Helen Springett" userId="11e77f0d-97a5-4c0f-ab16-5ae9a2be5f61" providerId="ADAL" clId="{867F4FBA-9A2E-406F-8F56-647D1142E9F4}" dt="2023-08-15T14:32:27.010" v="4415" actId="20577"/>
        <pc:sldMkLst>
          <pc:docMk/>
          <pc:sldMk cId="4081490857" sldId="332"/>
        </pc:sldMkLst>
        <pc:spChg chg="mod">
          <ac:chgData name="Helen Springett" userId="11e77f0d-97a5-4c0f-ab16-5ae9a2be5f61" providerId="ADAL" clId="{867F4FBA-9A2E-406F-8F56-647D1142E9F4}" dt="2023-08-15T11:17:21.757" v="2920" actId="20577"/>
          <ac:spMkLst>
            <pc:docMk/>
            <pc:sldMk cId="4081490857" sldId="332"/>
            <ac:spMk id="2" creationId="{3424F51E-AB4B-A652-94BD-1F2561CCE8B2}"/>
          </ac:spMkLst>
        </pc:spChg>
        <pc:spChg chg="mod">
          <ac:chgData name="Helen Springett" userId="11e77f0d-97a5-4c0f-ab16-5ae9a2be5f61" providerId="ADAL" clId="{867F4FBA-9A2E-406F-8F56-647D1142E9F4}" dt="2023-08-15T14:32:27.010" v="4415" actId="20577"/>
          <ac:spMkLst>
            <pc:docMk/>
            <pc:sldMk cId="4081490857" sldId="332"/>
            <ac:spMk id="3" creationId="{87CEA88F-5FAC-CD89-1CD9-51B147EE4FF0}"/>
          </ac:spMkLst>
        </pc:spChg>
      </pc:sldChg>
      <pc:sldChg chg="modSp new mod ord">
        <pc:chgData name="Helen Springett" userId="11e77f0d-97a5-4c0f-ab16-5ae9a2be5f61" providerId="ADAL" clId="{867F4FBA-9A2E-406F-8F56-647D1142E9F4}" dt="2023-08-15T14:42:56.217" v="4940" actId="20577"/>
        <pc:sldMkLst>
          <pc:docMk/>
          <pc:sldMk cId="1413255763" sldId="333"/>
        </pc:sldMkLst>
        <pc:spChg chg="mod">
          <ac:chgData name="Helen Springett" userId="11e77f0d-97a5-4c0f-ab16-5ae9a2be5f61" providerId="ADAL" clId="{867F4FBA-9A2E-406F-8F56-647D1142E9F4}" dt="2023-08-15T11:19:15.158" v="3020" actId="20577"/>
          <ac:spMkLst>
            <pc:docMk/>
            <pc:sldMk cId="1413255763" sldId="333"/>
            <ac:spMk id="2" creationId="{04F06C8D-6B77-951F-AF9D-C53702822674}"/>
          </ac:spMkLst>
        </pc:spChg>
        <pc:spChg chg="mod">
          <ac:chgData name="Helen Springett" userId="11e77f0d-97a5-4c0f-ab16-5ae9a2be5f61" providerId="ADAL" clId="{867F4FBA-9A2E-406F-8F56-647D1142E9F4}" dt="2023-08-15T14:42:56.217" v="4940" actId="20577"/>
          <ac:spMkLst>
            <pc:docMk/>
            <pc:sldMk cId="1413255763" sldId="333"/>
            <ac:spMk id="3" creationId="{860D8A6A-F588-59CE-3764-6133634EAA20}"/>
          </ac:spMkLst>
        </pc:spChg>
      </pc:sldChg>
      <pc:sldChg chg="modSp new mod">
        <pc:chgData name="Helen Springett" userId="11e77f0d-97a5-4c0f-ab16-5ae9a2be5f61" providerId="ADAL" clId="{867F4FBA-9A2E-406F-8F56-647D1142E9F4}" dt="2023-08-15T11:37:02.789" v="3698" actId="12"/>
        <pc:sldMkLst>
          <pc:docMk/>
          <pc:sldMk cId="3955079160" sldId="334"/>
        </pc:sldMkLst>
        <pc:spChg chg="mod">
          <ac:chgData name="Helen Springett" userId="11e77f0d-97a5-4c0f-ab16-5ae9a2be5f61" providerId="ADAL" clId="{867F4FBA-9A2E-406F-8F56-647D1142E9F4}" dt="2023-08-15T11:22:19.949" v="3564" actId="33524"/>
          <ac:spMkLst>
            <pc:docMk/>
            <pc:sldMk cId="3955079160" sldId="334"/>
            <ac:spMk id="2" creationId="{9958B9ED-3494-CA5A-D4D7-98D055C079F9}"/>
          </ac:spMkLst>
        </pc:spChg>
        <pc:spChg chg="mod">
          <ac:chgData name="Helen Springett" userId="11e77f0d-97a5-4c0f-ab16-5ae9a2be5f61" providerId="ADAL" clId="{867F4FBA-9A2E-406F-8F56-647D1142E9F4}" dt="2023-08-15T11:37:02.789" v="3698" actId="12"/>
          <ac:spMkLst>
            <pc:docMk/>
            <pc:sldMk cId="3955079160" sldId="334"/>
            <ac:spMk id="3" creationId="{613B043C-B8B0-7253-5A95-890F98E7AF07}"/>
          </ac:spMkLst>
        </pc:spChg>
      </pc:sldChg>
      <pc:sldChg chg="modSp new del mod">
        <pc:chgData name="Helen Springett" userId="11e77f0d-97a5-4c0f-ab16-5ae9a2be5f61" providerId="ADAL" clId="{867F4FBA-9A2E-406F-8F56-647D1142E9F4}" dt="2023-08-15T14:51:18.181" v="5961" actId="2696"/>
        <pc:sldMkLst>
          <pc:docMk/>
          <pc:sldMk cId="4165407952" sldId="335"/>
        </pc:sldMkLst>
        <pc:spChg chg="mod">
          <ac:chgData name="Helen Springett" userId="11e77f0d-97a5-4c0f-ab16-5ae9a2be5f61" providerId="ADAL" clId="{867F4FBA-9A2E-406F-8F56-647D1142E9F4}" dt="2023-08-15T14:47:34.080" v="5240" actId="20577"/>
          <ac:spMkLst>
            <pc:docMk/>
            <pc:sldMk cId="4165407952" sldId="335"/>
            <ac:spMk id="2" creationId="{41E6BB51-12B9-EBDE-8588-29DAA70330B7}"/>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descr="Diocese of Glos Academies Logo.png">
            <a:extLst>
              <a:ext uri="{FF2B5EF4-FFF2-40B4-BE49-F238E27FC236}">
                <a16:creationId xmlns:a16="http://schemas.microsoft.com/office/drawing/2014/main" id="{E2411B2D-63A8-097C-7125-ED623C769B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992" y="302737"/>
            <a:ext cx="1684642" cy="1150976"/>
          </a:xfrm>
          <a:prstGeom prst="rect">
            <a:avLst/>
          </a:prstGeom>
        </p:spPr>
      </p:pic>
      <p:pic>
        <p:nvPicPr>
          <p:cNvPr id="9" name="Picture 8">
            <a:extLst>
              <a:ext uri="{FF2B5EF4-FFF2-40B4-BE49-F238E27FC236}">
                <a16:creationId xmlns:a16="http://schemas.microsoft.com/office/drawing/2014/main" id="{7FC21075-D295-4E20-0FBA-A1C860032910}"/>
              </a:ext>
            </a:extLst>
          </p:cNvPr>
          <p:cNvPicPr>
            <a:picLocks noChangeAspect="1"/>
          </p:cNvPicPr>
          <p:nvPr userDrawn="1"/>
        </p:nvPicPr>
        <p:blipFill>
          <a:blip r:embed="rId3"/>
          <a:stretch>
            <a:fillRect/>
          </a:stretch>
        </p:blipFill>
        <p:spPr>
          <a:xfrm>
            <a:off x="9792441" y="4648354"/>
            <a:ext cx="2209646" cy="2209646"/>
          </a:xfrm>
          <a:prstGeom prst="rect">
            <a:avLst/>
          </a:prstGeom>
        </p:spPr>
      </p:pic>
      <p:sp>
        <p:nvSpPr>
          <p:cNvPr id="10" name="Title 9">
            <a:extLst>
              <a:ext uri="{FF2B5EF4-FFF2-40B4-BE49-F238E27FC236}">
                <a16:creationId xmlns:a16="http://schemas.microsoft.com/office/drawing/2014/main" id="{7C556460-4AA5-68B5-F84E-15772B3903E8}"/>
              </a:ext>
            </a:extLst>
          </p:cNvPr>
          <p:cNvSpPr>
            <a:spLocks noGrp="1"/>
          </p:cNvSpPr>
          <p:nvPr>
            <p:ph type="title" hasCustomPrompt="1"/>
          </p:nvPr>
        </p:nvSpPr>
        <p:spPr>
          <a:xfrm>
            <a:off x="2064431" y="1882133"/>
            <a:ext cx="8063138" cy="1325563"/>
          </a:xfrm>
          <a:prstGeom prst="rect">
            <a:avLst/>
          </a:prstGeom>
        </p:spPr>
        <p:txBody>
          <a:bodyPr/>
          <a:lstStyle>
            <a:lvl1pPr>
              <a:defRPr>
                <a:solidFill>
                  <a:srgbClr val="7030A0"/>
                </a:solidFill>
              </a:defRPr>
            </a:lvl1pPr>
          </a:lstStyle>
          <a:p>
            <a:r>
              <a:rPr lang="en-US">
                <a:solidFill>
                  <a:srgbClr val="552C8E"/>
                </a:solidFill>
                <a:latin typeface="Gill Sans MT Light"/>
                <a:cs typeface="Gill Sans MT Light"/>
              </a:rPr>
              <a:t>Title</a:t>
            </a:r>
            <a:endParaRPr lang="en-GB"/>
          </a:p>
        </p:txBody>
      </p:sp>
      <p:sp>
        <p:nvSpPr>
          <p:cNvPr id="11" name="Text Placeholder 3">
            <a:extLst>
              <a:ext uri="{FF2B5EF4-FFF2-40B4-BE49-F238E27FC236}">
                <a16:creationId xmlns:a16="http://schemas.microsoft.com/office/drawing/2014/main" id="{B2BEE287-2393-B376-D7EC-26A271D97321}"/>
              </a:ext>
            </a:extLst>
          </p:cNvPr>
          <p:cNvSpPr>
            <a:spLocks noGrp="1"/>
          </p:cNvSpPr>
          <p:nvPr>
            <p:ph type="body" sz="half" idx="2"/>
          </p:nvPr>
        </p:nvSpPr>
        <p:spPr>
          <a:xfrm>
            <a:off x="2064431" y="2743675"/>
            <a:ext cx="8063138" cy="1198597"/>
          </a:xfrm>
          <a:prstGeom prst="rect">
            <a:avLst/>
          </a:prstGeom>
        </p:spPr>
        <p:txBody>
          <a:bodyPr/>
          <a:lstStyle>
            <a:lvl1pPr marL="0" indent="0">
              <a:buNone/>
              <a:defRPr sz="1600">
                <a:latin typeface="Gill Sans MT Ligh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74858838"/>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4DAC3-1BEC-CCCC-63CE-39DCCEFF81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565B59-CE29-C6DC-4279-ABB6EE9F7E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5A5F96-8595-C725-57A4-BEAA978429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9518CE-A5DF-B3D1-7C0B-323F5C1C86EF}"/>
              </a:ext>
            </a:extLst>
          </p:cNvPr>
          <p:cNvSpPr>
            <a:spLocks noGrp="1"/>
          </p:cNvSpPr>
          <p:nvPr>
            <p:ph type="dt" sz="half" idx="10"/>
          </p:nvPr>
        </p:nvSpPr>
        <p:spPr/>
        <p:txBody>
          <a:bodyPr/>
          <a:lstStyle/>
          <a:p>
            <a:fld id="{D360E69E-B7A0-4C39-AC56-246C0BF634FE}" type="datetimeFigureOut">
              <a:rPr lang="en-GB" smtClean="0"/>
              <a:t>15/08/2023</a:t>
            </a:fld>
            <a:endParaRPr lang="en-GB"/>
          </a:p>
        </p:txBody>
      </p:sp>
      <p:sp>
        <p:nvSpPr>
          <p:cNvPr id="6" name="Footer Placeholder 5">
            <a:extLst>
              <a:ext uri="{FF2B5EF4-FFF2-40B4-BE49-F238E27FC236}">
                <a16:creationId xmlns:a16="http://schemas.microsoft.com/office/drawing/2014/main" id="{C2DE0827-1505-5EE4-FC3E-F23D72AA87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826291-0D0D-2B32-EBAA-FA434AA18CD3}"/>
              </a:ext>
            </a:extLst>
          </p:cNvPr>
          <p:cNvSpPr>
            <a:spLocks noGrp="1"/>
          </p:cNvSpPr>
          <p:nvPr>
            <p:ph type="sldNum" sz="quarter" idx="12"/>
          </p:nvPr>
        </p:nvSpPr>
        <p:spPr/>
        <p:txBody>
          <a:bodyPr/>
          <a:lstStyle/>
          <a:p>
            <a:fld id="{9901AB1F-A052-4008-9EA4-930E1D67E5A2}" type="slidenum">
              <a:rPr lang="en-GB" smtClean="0"/>
              <a:t>‹#›</a:t>
            </a:fld>
            <a:endParaRPr lang="en-GB"/>
          </a:p>
        </p:txBody>
      </p:sp>
    </p:spTree>
    <p:extLst>
      <p:ext uri="{BB962C8B-B14F-4D97-AF65-F5344CB8AC3E}">
        <p14:creationId xmlns:p14="http://schemas.microsoft.com/office/powerpoint/2010/main" val="116251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EA73F-BFA9-70B6-2E7A-8DFA3CDBF09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59B10D-8FA8-E408-459A-496EA8D1DEF1}"/>
              </a:ext>
            </a:extLst>
          </p:cNvPr>
          <p:cNvSpPr>
            <a:spLocks noGrp="1"/>
          </p:cNvSpPr>
          <p:nvPr>
            <p:ph type="dt" sz="half" idx="10"/>
          </p:nvPr>
        </p:nvSpPr>
        <p:spPr/>
        <p:txBody>
          <a:bodyPr/>
          <a:lstStyle/>
          <a:p>
            <a:fld id="{D360E69E-B7A0-4C39-AC56-246C0BF634FE}" type="datetimeFigureOut">
              <a:rPr lang="en-GB" smtClean="0"/>
              <a:t>15/08/2023</a:t>
            </a:fld>
            <a:endParaRPr lang="en-GB"/>
          </a:p>
        </p:txBody>
      </p:sp>
      <p:sp>
        <p:nvSpPr>
          <p:cNvPr id="4" name="Footer Placeholder 3">
            <a:extLst>
              <a:ext uri="{FF2B5EF4-FFF2-40B4-BE49-F238E27FC236}">
                <a16:creationId xmlns:a16="http://schemas.microsoft.com/office/drawing/2014/main" id="{1698F687-7AA4-18C6-A2AD-216424C48B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560428-00B9-BF67-EB5E-C38BBCBAFB6F}"/>
              </a:ext>
            </a:extLst>
          </p:cNvPr>
          <p:cNvSpPr>
            <a:spLocks noGrp="1"/>
          </p:cNvSpPr>
          <p:nvPr>
            <p:ph type="sldNum" sz="quarter" idx="12"/>
          </p:nvPr>
        </p:nvSpPr>
        <p:spPr/>
        <p:txBody>
          <a:bodyPr/>
          <a:lstStyle/>
          <a:p>
            <a:fld id="{9901AB1F-A052-4008-9EA4-930E1D67E5A2}" type="slidenum">
              <a:rPr lang="en-GB" smtClean="0"/>
              <a:t>‹#›</a:t>
            </a:fld>
            <a:endParaRPr lang="en-GB"/>
          </a:p>
        </p:txBody>
      </p:sp>
    </p:spTree>
    <p:extLst>
      <p:ext uri="{BB962C8B-B14F-4D97-AF65-F5344CB8AC3E}">
        <p14:creationId xmlns:p14="http://schemas.microsoft.com/office/powerpoint/2010/main" val="2035347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7CCF39-E117-4329-6057-FC8E6C38B592}"/>
              </a:ext>
            </a:extLst>
          </p:cNvPr>
          <p:cNvSpPr>
            <a:spLocks noGrp="1"/>
          </p:cNvSpPr>
          <p:nvPr>
            <p:ph type="dt" sz="half" idx="10"/>
          </p:nvPr>
        </p:nvSpPr>
        <p:spPr/>
        <p:txBody>
          <a:bodyPr/>
          <a:lstStyle/>
          <a:p>
            <a:fld id="{D360E69E-B7A0-4C39-AC56-246C0BF634FE}" type="datetimeFigureOut">
              <a:rPr lang="en-GB" smtClean="0"/>
              <a:t>15/08/2023</a:t>
            </a:fld>
            <a:endParaRPr lang="en-GB"/>
          </a:p>
        </p:txBody>
      </p:sp>
      <p:sp>
        <p:nvSpPr>
          <p:cNvPr id="3" name="Footer Placeholder 2">
            <a:extLst>
              <a:ext uri="{FF2B5EF4-FFF2-40B4-BE49-F238E27FC236}">
                <a16:creationId xmlns:a16="http://schemas.microsoft.com/office/drawing/2014/main" id="{AAF29516-691B-9461-30FA-B3C46D65A66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F7BC03D-AE5B-24D4-4917-B91349212E94}"/>
              </a:ext>
            </a:extLst>
          </p:cNvPr>
          <p:cNvSpPr>
            <a:spLocks noGrp="1"/>
          </p:cNvSpPr>
          <p:nvPr>
            <p:ph type="sldNum" sz="quarter" idx="12"/>
          </p:nvPr>
        </p:nvSpPr>
        <p:spPr/>
        <p:txBody>
          <a:bodyPr/>
          <a:lstStyle/>
          <a:p>
            <a:fld id="{9901AB1F-A052-4008-9EA4-930E1D67E5A2}" type="slidenum">
              <a:rPr lang="en-GB" smtClean="0"/>
              <a:t>‹#›</a:t>
            </a:fld>
            <a:endParaRPr lang="en-GB"/>
          </a:p>
        </p:txBody>
      </p:sp>
    </p:spTree>
    <p:extLst>
      <p:ext uri="{BB962C8B-B14F-4D97-AF65-F5344CB8AC3E}">
        <p14:creationId xmlns:p14="http://schemas.microsoft.com/office/powerpoint/2010/main" val="2794738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E534-0EC8-5C98-5FBD-8A07D10927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868F87-84E4-2B5B-96FB-744825E7B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A9681CA-A034-F1C5-FCC3-D41212BE87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F6E91F-7CC6-1E8E-AD70-83A85BD16F68}"/>
              </a:ext>
            </a:extLst>
          </p:cNvPr>
          <p:cNvSpPr>
            <a:spLocks noGrp="1"/>
          </p:cNvSpPr>
          <p:nvPr>
            <p:ph type="dt" sz="half" idx="10"/>
          </p:nvPr>
        </p:nvSpPr>
        <p:spPr/>
        <p:txBody>
          <a:bodyPr/>
          <a:lstStyle/>
          <a:p>
            <a:fld id="{D360E69E-B7A0-4C39-AC56-246C0BF634FE}" type="datetimeFigureOut">
              <a:rPr lang="en-GB" smtClean="0"/>
              <a:t>15/08/2023</a:t>
            </a:fld>
            <a:endParaRPr lang="en-GB"/>
          </a:p>
        </p:txBody>
      </p:sp>
      <p:sp>
        <p:nvSpPr>
          <p:cNvPr id="6" name="Footer Placeholder 5">
            <a:extLst>
              <a:ext uri="{FF2B5EF4-FFF2-40B4-BE49-F238E27FC236}">
                <a16:creationId xmlns:a16="http://schemas.microsoft.com/office/drawing/2014/main" id="{85C4D3C8-B90F-E8D8-5279-9C23F5340E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3D9180-078B-68B3-7F4D-852832612708}"/>
              </a:ext>
            </a:extLst>
          </p:cNvPr>
          <p:cNvSpPr>
            <a:spLocks noGrp="1"/>
          </p:cNvSpPr>
          <p:nvPr>
            <p:ph type="sldNum" sz="quarter" idx="12"/>
          </p:nvPr>
        </p:nvSpPr>
        <p:spPr/>
        <p:txBody>
          <a:bodyPr/>
          <a:lstStyle/>
          <a:p>
            <a:fld id="{9901AB1F-A052-4008-9EA4-930E1D67E5A2}" type="slidenum">
              <a:rPr lang="en-GB" smtClean="0"/>
              <a:t>‹#›</a:t>
            </a:fld>
            <a:endParaRPr lang="en-GB"/>
          </a:p>
        </p:txBody>
      </p:sp>
    </p:spTree>
    <p:extLst>
      <p:ext uri="{BB962C8B-B14F-4D97-AF65-F5344CB8AC3E}">
        <p14:creationId xmlns:p14="http://schemas.microsoft.com/office/powerpoint/2010/main" val="4276569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03592-C845-7103-F988-A837B933EC3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006727-D054-6D1A-E9FF-4CE1B4FAC8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BBB251-5159-B4FA-CABA-E88A2A26685C}"/>
              </a:ext>
            </a:extLst>
          </p:cNvPr>
          <p:cNvSpPr>
            <a:spLocks noGrp="1"/>
          </p:cNvSpPr>
          <p:nvPr>
            <p:ph type="dt" sz="half" idx="10"/>
          </p:nvPr>
        </p:nvSpPr>
        <p:spPr/>
        <p:txBody>
          <a:bodyPr/>
          <a:lstStyle/>
          <a:p>
            <a:fld id="{D360E69E-B7A0-4C39-AC56-246C0BF634FE}" type="datetimeFigureOut">
              <a:rPr lang="en-GB" smtClean="0"/>
              <a:t>15/08/2023</a:t>
            </a:fld>
            <a:endParaRPr lang="en-GB"/>
          </a:p>
        </p:txBody>
      </p:sp>
      <p:sp>
        <p:nvSpPr>
          <p:cNvPr id="5" name="Footer Placeholder 4">
            <a:extLst>
              <a:ext uri="{FF2B5EF4-FFF2-40B4-BE49-F238E27FC236}">
                <a16:creationId xmlns:a16="http://schemas.microsoft.com/office/drawing/2014/main" id="{082FA767-CDB2-EEA8-9888-8D0CA211B5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AA38B7-866D-79E2-63F3-28C1D8D355AC}"/>
              </a:ext>
            </a:extLst>
          </p:cNvPr>
          <p:cNvSpPr>
            <a:spLocks noGrp="1"/>
          </p:cNvSpPr>
          <p:nvPr>
            <p:ph type="sldNum" sz="quarter" idx="12"/>
          </p:nvPr>
        </p:nvSpPr>
        <p:spPr/>
        <p:txBody>
          <a:bodyPr/>
          <a:lstStyle/>
          <a:p>
            <a:fld id="{9901AB1F-A052-4008-9EA4-930E1D67E5A2}" type="slidenum">
              <a:rPr lang="en-GB" smtClean="0"/>
              <a:t>‹#›</a:t>
            </a:fld>
            <a:endParaRPr lang="en-GB"/>
          </a:p>
        </p:txBody>
      </p:sp>
    </p:spTree>
    <p:extLst>
      <p:ext uri="{BB962C8B-B14F-4D97-AF65-F5344CB8AC3E}">
        <p14:creationId xmlns:p14="http://schemas.microsoft.com/office/powerpoint/2010/main" val="3426294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81EE99-C83A-AD38-B6B7-9AF61D9859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B2022F-5C05-7FC0-240C-8208AA9314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DC7A4A-3C62-C2A4-BE3F-2D7161C611D0}"/>
              </a:ext>
            </a:extLst>
          </p:cNvPr>
          <p:cNvSpPr>
            <a:spLocks noGrp="1"/>
          </p:cNvSpPr>
          <p:nvPr>
            <p:ph type="dt" sz="half" idx="10"/>
          </p:nvPr>
        </p:nvSpPr>
        <p:spPr/>
        <p:txBody>
          <a:bodyPr/>
          <a:lstStyle/>
          <a:p>
            <a:fld id="{D360E69E-B7A0-4C39-AC56-246C0BF634FE}" type="datetimeFigureOut">
              <a:rPr lang="en-GB" smtClean="0"/>
              <a:t>15/08/2023</a:t>
            </a:fld>
            <a:endParaRPr lang="en-GB"/>
          </a:p>
        </p:txBody>
      </p:sp>
      <p:sp>
        <p:nvSpPr>
          <p:cNvPr id="5" name="Footer Placeholder 4">
            <a:extLst>
              <a:ext uri="{FF2B5EF4-FFF2-40B4-BE49-F238E27FC236}">
                <a16:creationId xmlns:a16="http://schemas.microsoft.com/office/drawing/2014/main" id="{3C599C59-3E0F-0919-0E89-08E9E11155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C31A0-4DEA-83CC-D7FA-67C3B36B7704}"/>
              </a:ext>
            </a:extLst>
          </p:cNvPr>
          <p:cNvSpPr>
            <a:spLocks noGrp="1"/>
          </p:cNvSpPr>
          <p:nvPr>
            <p:ph type="sldNum" sz="quarter" idx="12"/>
          </p:nvPr>
        </p:nvSpPr>
        <p:spPr/>
        <p:txBody>
          <a:bodyPr/>
          <a:lstStyle/>
          <a:p>
            <a:fld id="{9901AB1F-A052-4008-9EA4-930E1D67E5A2}" type="slidenum">
              <a:rPr lang="en-GB" smtClean="0"/>
              <a:t>‹#›</a:t>
            </a:fld>
            <a:endParaRPr lang="en-GB"/>
          </a:p>
        </p:txBody>
      </p:sp>
    </p:spTree>
    <p:extLst>
      <p:ext uri="{BB962C8B-B14F-4D97-AF65-F5344CB8AC3E}">
        <p14:creationId xmlns:p14="http://schemas.microsoft.com/office/powerpoint/2010/main" val="2657855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0324-86C4-E39E-F657-8A5F1FD9C0D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CDB989-A176-1825-D409-ABB8115407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A8CB38-EC16-94AD-93FB-6294A7313B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94F1979-43CC-7EB3-33C7-A2976E8A00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BAA680-E994-D1F0-166F-CC076F4C2E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D2AD036-5663-C7B4-A925-855CB3F1CA21}"/>
              </a:ext>
            </a:extLst>
          </p:cNvPr>
          <p:cNvSpPr>
            <a:spLocks noGrp="1"/>
          </p:cNvSpPr>
          <p:nvPr>
            <p:ph type="dt" sz="half" idx="10"/>
          </p:nvPr>
        </p:nvSpPr>
        <p:spPr/>
        <p:txBody>
          <a:bodyPr/>
          <a:lstStyle/>
          <a:p>
            <a:fld id="{D360E69E-B7A0-4C39-AC56-246C0BF634FE}" type="datetimeFigureOut">
              <a:rPr lang="en-GB" smtClean="0"/>
              <a:t>15/08/2023</a:t>
            </a:fld>
            <a:endParaRPr lang="en-GB"/>
          </a:p>
        </p:txBody>
      </p:sp>
      <p:sp>
        <p:nvSpPr>
          <p:cNvPr id="8" name="Footer Placeholder 7">
            <a:extLst>
              <a:ext uri="{FF2B5EF4-FFF2-40B4-BE49-F238E27FC236}">
                <a16:creationId xmlns:a16="http://schemas.microsoft.com/office/drawing/2014/main" id="{D67563B8-F1B0-3396-B063-B3A4543A27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CF2A21-3B1E-1277-1700-82FF78BDF0D5}"/>
              </a:ext>
            </a:extLst>
          </p:cNvPr>
          <p:cNvSpPr>
            <a:spLocks noGrp="1"/>
          </p:cNvSpPr>
          <p:nvPr>
            <p:ph type="sldNum" sz="quarter" idx="12"/>
          </p:nvPr>
        </p:nvSpPr>
        <p:spPr/>
        <p:txBody>
          <a:bodyPr/>
          <a:lstStyle/>
          <a:p>
            <a:fld id="{9901AB1F-A052-4008-9EA4-930E1D67E5A2}" type="slidenum">
              <a:rPr lang="en-GB" smtClean="0"/>
              <a:t>‹#›</a:t>
            </a:fld>
            <a:endParaRPr lang="en-GB"/>
          </a:p>
        </p:txBody>
      </p:sp>
      <p:pic>
        <p:nvPicPr>
          <p:cNvPr id="11" name="Picture 10">
            <a:extLst>
              <a:ext uri="{FF2B5EF4-FFF2-40B4-BE49-F238E27FC236}">
                <a16:creationId xmlns:a16="http://schemas.microsoft.com/office/drawing/2014/main" id="{011F6C3D-D86F-A118-A275-565195586B64}"/>
              </a:ext>
            </a:extLst>
          </p:cNvPr>
          <p:cNvPicPr>
            <a:picLocks noChangeAspect="1"/>
          </p:cNvPicPr>
          <p:nvPr userDrawn="1"/>
        </p:nvPicPr>
        <p:blipFill>
          <a:blip r:embed="rId2"/>
          <a:stretch>
            <a:fillRect/>
          </a:stretch>
        </p:blipFill>
        <p:spPr>
          <a:xfrm>
            <a:off x="9792441" y="4648354"/>
            <a:ext cx="2209646" cy="2209646"/>
          </a:xfrm>
          <a:prstGeom prst="rect">
            <a:avLst/>
          </a:prstGeom>
        </p:spPr>
      </p:pic>
    </p:spTree>
    <p:extLst>
      <p:ext uri="{BB962C8B-B14F-4D97-AF65-F5344CB8AC3E}">
        <p14:creationId xmlns:p14="http://schemas.microsoft.com/office/powerpoint/2010/main" val="2958513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FAECF-A093-CDAA-78E4-9B6A857AE0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B8508F-1894-409C-D8D6-5CB48E9DFB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F0E4B6-BA94-4781-CE7C-F75AEE63C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5B9DF1-38C4-B30E-2256-9987CC61B085}"/>
              </a:ext>
            </a:extLst>
          </p:cNvPr>
          <p:cNvSpPr>
            <a:spLocks noGrp="1"/>
          </p:cNvSpPr>
          <p:nvPr>
            <p:ph type="dt" sz="half" idx="10"/>
          </p:nvPr>
        </p:nvSpPr>
        <p:spPr/>
        <p:txBody>
          <a:bodyPr/>
          <a:lstStyle/>
          <a:p>
            <a:fld id="{D360E69E-B7A0-4C39-AC56-246C0BF634FE}" type="datetimeFigureOut">
              <a:rPr lang="en-GB" smtClean="0"/>
              <a:t>15/08/2023</a:t>
            </a:fld>
            <a:endParaRPr lang="en-GB"/>
          </a:p>
        </p:txBody>
      </p:sp>
      <p:sp>
        <p:nvSpPr>
          <p:cNvPr id="6" name="Footer Placeholder 5">
            <a:extLst>
              <a:ext uri="{FF2B5EF4-FFF2-40B4-BE49-F238E27FC236}">
                <a16:creationId xmlns:a16="http://schemas.microsoft.com/office/drawing/2014/main" id="{474EDF41-B475-78DC-D17F-58C150A537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51B478-E651-5592-4446-266467E68FEC}"/>
              </a:ext>
            </a:extLst>
          </p:cNvPr>
          <p:cNvSpPr>
            <a:spLocks noGrp="1"/>
          </p:cNvSpPr>
          <p:nvPr>
            <p:ph type="sldNum" sz="quarter" idx="12"/>
          </p:nvPr>
        </p:nvSpPr>
        <p:spPr/>
        <p:txBody>
          <a:bodyPr/>
          <a:lstStyle/>
          <a:p>
            <a:fld id="{9901AB1F-A052-4008-9EA4-930E1D67E5A2}" type="slidenum">
              <a:rPr lang="en-GB" smtClean="0"/>
              <a:t>‹#›</a:t>
            </a:fld>
            <a:endParaRPr lang="en-GB"/>
          </a:p>
        </p:txBody>
      </p:sp>
      <p:pic>
        <p:nvPicPr>
          <p:cNvPr id="9" name="Picture 8">
            <a:extLst>
              <a:ext uri="{FF2B5EF4-FFF2-40B4-BE49-F238E27FC236}">
                <a16:creationId xmlns:a16="http://schemas.microsoft.com/office/drawing/2014/main" id="{CBC99750-6856-3DF8-C422-288384E4A62F}"/>
              </a:ext>
            </a:extLst>
          </p:cNvPr>
          <p:cNvPicPr>
            <a:picLocks noChangeAspect="1"/>
          </p:cNvPicPr>
          <p:nvPr userDrawn="1"/>
        </p:nvPicPr>
        <p:blipFill>
          <a:blip r:embed="rId2"/>
          <a:stretch>
            <a:fillRect/>
          </a:stretch>
        </p:blipFill>
        <p:spPr>
          <a:xfrm>
            <a:off x="9792441" y="4648354"/>
            <a:ext cx="2209646" cy="2209646"/>
          </a:xfrm>
          <a:prstGeom prst="rect">
            <a:avLst/>
          </a:prstGeom>
        </p:spPr>
      </p:pic>
    </p:spTree>
    <p:extLst>
      <p:ext uri="{BB962C8B-B14F-4D97-AF65-F5344CB8AC3E}">
        <p14:creationId xmlns:p14="http://schemas.microsoft.com/office/powerpoint/2010/main" val="989612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A39FEA6-46A9-3D01-E395-3A7CF26759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2">
            <a:extLst>
              <a:ext uri="{FF2B5EF4-FFF2-40B4-BE49-F238E27FC236}">
                <a16:creationId xmlns:a16="http://schemas.microsoft.com/office/drawing/2014/main" id="{5444BC3C-3282-34B9-B84A-60C5F064EB5F}"/>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8B7473B5-C11B-1CD0-F97C-81DAD5B16748}"/>
              </a:ext>
            </a:extLst>
          </p:cNvPr>
          <p:cNvPicPr>
            <a:picLocks noChangeAspect="1"/>
          </p:cNvPicPr>
          <p:nvPr userDrawn="1"/>
        </p:nvPicPr>
        <p:blipFill>
          <a:blip r:embed="rId2"/>
          <a:stretch>
            <a:fillRect/>
          </a:stretch>
        </p:blipFill>
        <p:spPr>
          <a:xfrm>
            <a:off x="9792441" y="4648354"/>
            <a:ext cx="2209646" cy="2209646"/>
          </a:xfrm>
          <a:prstGeom prst="rect">
            <a:avLst/>
          </a:prstGeom>
        </p:spPr>
      </p:pic>
    </p:spTree>
    <p:extLst>
      <p:ext uri="{BB962C8B-B14F-4D97-AF65-F5344CB8AC3E}">
        <p14:creationId xmlns:p14="http://schemas.microsoft.com/office/powerpoint/2010/main" val="54997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560366-8A5F-BBA3-1E26-C4666DE2AA06}"/>
              </a:ext>
            </a:extLst>
          </p:cNvPr>
          <p:cNvPicPr>
            <a:picLocks noChangeAspect="1"/>
          </p:cNvPicPr>
          <p:nvPr userDrawn="1"/>
        </p:nvPicPr>
        <p:blipFill>
          <a:blip r:embed="rId2"/>
          <a:stretch>
            <a:fillRect/>
          </a:stretch>
        </p:blipFill>
        <p:spPr>
          <a:xfrm>
            <a:off x="9792441" y="4648354"/>
            <a:ext cx="2209646" cy="2209646"/>
          </a:xfrm>
          <a:prstGeom prst="rect">
            <a:avLst/>
          </a:prstGeom>
        </p:spPr>
      </p:pic>
    </p:spTree>
    <p:extLst>
      <p:ext uri="{BB962C8B-B14F-4D97-AF65-F5344CB8AC3E}">
        <p14:creationId xmlns:p14="http://schemas.microsoft.com/office/powerpoint/2010/main" val="3675455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198625-FA60-76F8-5E7D-B55DDFD63A2F}"/>
              </a:ext>
            </a:extLst>
          </p:cNvPr>
          <p:cNvSpPr txBox="1">
            <a:spLocks noGrp="1"/>
          </p:cNvSpPr>
          <p:nvPr>
            <p:ph type="title"/>
          </p:nvPr>
        </p:nvSpPr>
        <p:spPr>
          <a:xfrm>
            <a:off x="838203" y="365129"/>
            <a:ext cx="10515600" cy="1325559"/>
          </a:xfrm>
          <a:prstGeom prst="rect">
            <a:avLst/>
          </a:prstGeom>
        </p:spPr>
        <p:txBody>
          <a:bodyPr anchorCtr="1"/>
          <a:lstStyle/>
          <a:p>
            <a:pPr lvl="0"/>
            <a:r>
              <a:rPr lang="en-GB">
                <a:solidFill>
                  <a:srgbClr val="552C8E"/>
                </a:solidFill>
                <a:latin typeface="Gill Sans MT" pitchFamily="34"/>
              </a:rPr>
              <a:t>dgat.org.uk</a:t>
            </a:r>
            <a:endParaRPr lang="en-GB"/>
          </a:p>
        </p:txBody>
      </p:sp>
      <p:pic>
        <p:nvPicPr>
          <p:cNvPr id="4" name="Content Placeholder 4" descr="Text, logo, company name&#10;&#10;Description automatically generated">
            <a:extLst>
              <a:ext uri="{FF2B5EF4-FFF2-40B4-BE49-F238E27FC236}">
                <a16:creationId xmlns:a16="http://schemas.microsoft.com/office/drawing/2014/main" id="{CCF4699C-E1E3-0C60-F865-1A800E3FAD52}"/>
              </a:ext>
            </a:extLst>
          </p:cNvPr>
          <p:cNvPicPr>
            <a:picLocks noChangeAspect="1"/>
          </p:cNvPicPr>
          <p:nvPr userDrawn="1"/>
        </p:nvPicPr>
        <p:blipFill>
          <a:blip r:embed="rId2">
            <a:alphaModFix amt="99000"/>
          </a:blip>
          <a:stretch>
            <a:fillRect/>
          </a:stretch>
        </p:blipFill>
        <p:spPr>
          <a:xfrm>
            <a:off x="3861566" y="1690689"/>
            <a:ext cx="4468864" cy="3263777"/>
          </a:xfrm>
          <a:prstGeom prst="rect">
            <a:avLst/>
          </a:prstGeom>
        </p:spPr>
      </p:pic>
      <p:pic>
        <p:nvPicPr>
          <p:cNvPr id="6" name="Picture 5">
            <a:extLst>
              <a:ext uri="{FF2B5EF4-FFF2-40B4-BE49-F238E27FC236}">
                <a16:creationId xmlns:a16="http://schemas.microsoft.com/office/drawing/2014/main" id="{83C4584B-5979-F6AA-481D-03C4182E1D3B}"/>
              </a:ext>
            </a:extLst>
          </p:cNvPr>
          <p:cNvPicPr>
            <a:picLocks noChangeAspect="1"/>
          </p:cNvPicPr>
          <p:nvPr userDrawn="1"/>
        </p:nvPicPr>
        <p:blipFill>
          <a:blip r:embed="rId3"/>
          <a:stretch>
            <a:fillRect/>
          </a:stretch>
        </p:blipFill>
        <p:spPr>
          <a:xfrm>
            <a:off x="9792441" y="4648354"/>
            <a:ext cx="2209646" cy="2209646"/>
          </a:xfrm>
          <a:prstGeom prst="rect">
            <a:avLst/>
          </a:prstGeom>
        </p:spPr>
      </p:pic>
    </p:spTree>
    <p:extLst>
      <p:ext uri="{BB962C8B-B14F-4D97-AF65-F5344CB8AC3E}">
        <p14:creationId xmlns:p14="http://schemas.microsoft.com/office/powerpoint/2010/main" val="2468953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CB32-1286-0FD1-DC7B-97D2D35006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5C8B22C-5A48-1237-8323-1E2A3FFA98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53B8E06-077A-B2C7-D1DD-88DB13C23BAF}"/>
              </a:ext>
            </a:extLst>
          </p:cNvPr>
          <p:cNvSpPr>
            <a:spLocks noGrp="1"/>
          </p:cNvSpPr>
          <p:nvPr>
            <p:ph type="dt" sz="half" idx="10"/>
          </p:nvPr>
        </p:nvSpPr>
        <p:spPr/>
        <p:txBody>
          <a:bodyPr/>
          <a:lstStyle/>
          <a:p>
            <a:fld id="{D360E69E-B7A0-4C39-AC56-246C0BF634FE}" type="datetimeFigureOut">
              <a:rPr lang="en-GB" smtClean="0"/>
              <a:t>15/08/2023</a:t>
            </a:fld>
            <a:endParaRPr lang="en-GB"/>
          </a:p>
        </p:txBody>
      </p:sp>
      <p:sp>
        <p:nvSpPr>
          <p:cNvPr id="5" name="Footer Placeholder 4">
            <a:extLst>
              <a:ext uri="{FF2B5EF4-FFF2-40B4-BE49-F238E27FC236}">
                <a16:creationId xmlns:a16="http://schemas.microsoft.com/office/drawing/2014/main" id="{BF856944-2F60-615C-0BBA-CE2D86760E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9C2DEE-774A-2E31-DF69-1A4E52BB6CDD}"/>
              </a:ext>
            </a:extLst>
          </p:cNvPr>
          <p:cNvSpPr>
            <a:spLocks noGrp="1"/>
          </p:cNvSpPr>
          <p:nvPr>
            <p:ph type="sldNum" sz="quarter" idx="12"/>
          </p:nvPr>
        </p:nvSpPr>
        <p:spPr/>
        <p:txBody>
          <a:bodyPr/>
          <a:lstStyle/>
          <a:p>
            <a:fld id="{9901AB1F-A052-4008-9EA4-930E1D67E5A2}" type="slidenum">
              <a:rPr lang="en-GB" smtClean="0"/>
              <a:t>‹#›</a:t>
            </a:fld>
            <a:endParaRPr lang="en-GB"/>
          </a:p>
        </p:txBody>
      </p:sp>
    </p:spTree>
    <p:extLst>
      <p:ext uri="{BB962C8B-B14F-4D97-AF65-F5344CB8AC3E}">
        <p14:creationId xmlns:p14="http://schemas.microsoft.com/office/powerpoint/2010/main" val="2283741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25207-6EE4-1D1C-FEAB-2B33FE5DA8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B90074-837E-8958-BB4A-CED4F9C4DF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3AA4FD-8743-DD0F-18B2-CB778B647D51}"/>
              </a:ext>
            </a:extLst>
          </p:cNvPr>
          <p:cNvSpPr>
            <a:spLocks noGrp="1"/>
          </p:cNvSpPr>
          <p:nvPr>
            <p:ph type="dt" sz="half" idx="10"/>
          </p:nvPr>
        </p:nvSpPr>
        <p:spPr/>
        <p:txBody>
          <a:bodyPr/>
          <a:lstStyle/>
          <a:p>
            <a:fld id="{D360E69E-B7A0-4C39-AC56-246C0BF634FE}" type="datetimeFigureOut">
              <a:rPr lang="en-GB" smtClean="0"/>
              <a:t>15/08/2023</a:t>
            </a:fld>
            <a:endParaRPr lang="en-GB"/>
          </a:p>
        </p:txBody>
      </p:sp>
      <p:sp>
        <p:nvSpPr>
          <p:cNvPr id="5" name="Footer Placeholder 4">
            <a:extLst>
              <a:ext uri="{FF2B5EF4-FFF2-40B4-BE49-F238E27FC236}">
                <a16:creationId xmlns:a16="http://schemas.microsoft.com/office/drawing/2014/main" id="{7234A7C2-0373-167D-06E3-78EA72F46A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A385C6-47A7-4877-D6BF-C03AEA3E42BC}"/>
              </a:ext>
            </a:extLst>
          </p:cNvPr>
          <p:cNvSpPr>
            <a:spLocks noGrp="1"/>
          </p:cNvSpPr>
          <p:nvPr>
            <p:ph type="sldNum" sz="quarter" idx="12"/>
          </p:nvPr>
        </p:nvSpPr>
        <p:spPr/>
        <p:txBody>
          <a:bodyPr/>
          <a:lstStyle/>
          <a:p>
            <a:fld id="{9901AB1F-A052-4008-9EA4-930E1D67E5A2}" type="slidenum">
              <a:rPr lang="en-GB" smtClean="0"/>
              <a:t>‹#›</a:t>
            </a:fld>
            <a:endParaRPr lang="en-GB"/>
          </a:p>
        </p:txBody>
      </p:sp>
    </p:spTree>
    <p:extLst>
      <p:ext uri="{BB962C8B-B14F-4D97-AF65-F5344CB8AC3E}">
        <p14:creationId xmlns:p14="http://schemas.microsoft.com/office/powerpoint/2010/main" val="363977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C1DA3-C22D-22E6-1E19-4E4369EF55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4A60527-3C4C-FA81-C966-1209E2400E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01FBF4-95A5-8EED-331D-BFA2DADE35E0}"/>
              </a:ext>
            </a:extLst>
          </p:cNvPr>
          <p:cNvSpPr>
            <a:spLocks noGrp="1"/>
          </p:cNvSpPr>
          <p:nvPr>
            <p:ph type="dt" sz="half" idx="10"/>
          </p:nvPr>
        </p:nvSpPr>
        <p:spPr/>
        <p:txBody>
          <a:bodyPr/>
          <a:lstStyle/>
          <a:p>
            <a:fld id="{D360E69E-B7A0-4C39-AC56-246C0BF634FE}" type="datetimeFigureOut">
              <a:rPr lang="en-GB" smtClean="0"/>
              <a:t>15/08/2023</a:t>
            </a:fld>
            <a:endParaRPr lang="en-GB"/>
          </a:p>
        </p:txBody>
      </p:sp>
      <p:sp>
        <p:nvSpPr>
          <p:cNvPr id="5" name="Footer Placeholder 4">
            <a:extLst>
              <a:ext uri="{FF2B5EF4-FFF2-40B4-BE49-F238E27FC236}">
                <a16:creationId xmlns:a16="http://schemas.microsoft.com/office/drawing/2014/main" id="{286B9654-A313-90B7-D5CF-9A7D98EB0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7EFD7A-BC19-007F-9F9B-E5ECE914699F}"/>
              </a:ext>
            </a:extLst>
          </p:cNvPr>
          <p:cNvSpPr>
            <a:spLocks noGrp="1"/>
          </p:cNvSpPr>
          <p:nvPr>
            <p:ph type="sldNum" sz="quarter" idx="12"/>
          </p:nvPr>
        </p:nvSpPr>
        <p:spPr/>
        <p:txBody>
          <a:bodyPr/>
          <a:lstStyle/>
          <a:p>
            <a:fld id="{9901AB1F-A052-4008-9EA4-930E1D67E5A2}" type="slidenum">
              <a:rPr lang="en-GB" smtClean="0"/>
              <a:t>‹#›</a:t>
            </a:fld>
            <a:endParaRPr lang="en-GB"/>
          </a:p>
        </p:txBody>
      </p:sp>
    </p:spTree>
    <p:extLst>
      <p:ext uri="{BB962C8B-B14F-4D97-AF65-F5344CB8AC3E}">
        <p14:creationId xmlns:p14="http://schemas.microsoft.com/office/powerpoint/2010/main" val="16260826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650791"/>
      </p:ext>
    </p:extLst>
  </p:cSld>
  <p:clrMap bg1="lt1" tx1="dk1" bg2="lt2" tx2="dk2" accent1="accent1" accent2="accent2" accent3="accent3" accent4="accent4" accent5="accent5" accent6="accent6" hlink="hlink" folHlink="folHlink"/>
  <p:sldLayoutIdLst>
    <p:sldLayoutId id="2147483660" r:id="rId1"/>
    <p:sldLayoutId id="2147483667" r:id="rId2"/>
    <p:sldLayoutId id="2147483670" r:id="rId3"/>
    <p:sldLayoutId id="2147483674" r:id="rId4"/>
    <p:sldLayoutId id="2147483661" r:id="rId5"/>
    <p:sldLayoutId id="214748367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CFF392-B022-6E84-07B7-67C4EA3F67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F3F0DD-2C88-B687-FFE0-EEBCBDFD9A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4A6A57-CB96-04C4-262A-6871B9E5AF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0E69E-B7A0-4C39-AC56-246C0BF634FE}" type="datetimeFigureOut">
              <a:rPr lang="en-GB" smtClean="0"/>
              <a:t>15/08/2023</a:t>
            </a:fld>
            <a:endParaRPr lang="en-GB"/>
          </a:p>
        </p:txBody>
      </p:sp>
      <p:sp>
        <p:nvSpPr>
          <p:cNvPr id="5" name="Footer Placeholder 4">
            <a:extLst>
              <a:ext uri="{FF2B5EF4-FFF2-40B4-BE49-F238E27FC236}">
                <a16:creationId xmlns:a16="http://schemas.microsoft.com/office/drawing/2014/main" id="{D434188C-BD8E-999C-ECB3-A2D291C0A8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6E7DBC5-B515-121A-1977-823E09E81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1AB1F-A052-4008-9EA4-930E1D67E5A2}" type="slidenum">
              <a:rPr lang="en-GB" smtClean="0"/>
              <a:t>‹#›</a:t>
            </a:fld>
            <a:endParaRPr lang="en-GB"/>
          </a:p>
        </p:txBody>
      </p:sp>
    </p:spTree>
    <p:extLst>
      <p:ext uri="{BB962C8B-B14F-4D97-AF65-F5344CB8AC3E}">
        <p14:creationId xmlns:p14="http://schemas.microsoft.com/office/powerpoint/2010/main" val="23517861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8" r:id="rId5"/>
    <p:sldLayoutId id="2147483669" r:id="rId6"/>
    <p:sldLayoutId id="2147483671" r:id="rId7"/>
    <p:sldLayoutId id="2147483672" r:id="rId8"/>
    <p:sldLayoutId id="214748367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overnment/publications/working-together-to-safeguard-children--2" TargetMode="External"/><Relationship Id="rId2" Type="http://schemas.openxmlformats.org/officeDocument/2006/relationships/hyperlink" Target="https://www.gov.uk/government/publications/keeping-children-safe-in-education--2" TargetMode="External"/><Relationship Id="rId1" Type="http://schemas.openxmlformats.org/officeDocument/2006/relationships/slideLayout" Target="../slideLayouts/slideLayout4.xml"/><Relationship Id="rId4" Type="http://schemas.openxmlformats.org/officeDocument/2006/relationships/hyperlink" Target="https://www.gov.uk/government/publications/positive-environments-where-children-can-flourish"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gov.uk/government/publications/inspectors-talking-to-pupils-on-inspection/inspectors-talking-to-pupils-on-inspection"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www.gov.uk/government/publications/ofsted-safeguarding-policy/safeguarding-concerns-guidance-for-inspectors"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gov.uk/government/publications/keeping-children-safe-in-education--2"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4FA45-F95F-DDC0-B872-2DC6E0C6C6CD}"/>
              </a:ext>
            </a:extLst>
          </p:cNvPr>
          <p:cNvSpPr>
            <a:spLocks noGrp="1"/>
          </p:cNvSpPr>
          <p:nvPr>
            <p:ph type="title"/>
          </p:nvPr>
        </p:nvSpPr>
        <p:spPr/>
        <p:txBody>
          <a:bodyPr/>
          <a:lstStyle/>
          <a:p>
            <a:r>
              <a:rPr lang="en-GB" dirty="0"/>
              <a:t>DSL Update Training </a:t>
            </a:r>
          </a:p>
        </p:txBody>
      </p:sp>
      <p:sp>
        <p:nvSpPr>
          <p:cNvPr id="3" name="Text Placeholder 2">
            <a:extLst>
              <a:ext uri="{FF2B5EF4-FFF2-40B4-BE49-F238E27FC236}">
                <a16:creationId xmlns:a16="http://schemas.microsoft.com/office/drawing/2014/main" id="{958CE3F0-5DB2-9458-0F74-6E15D9CCDD81}"/>
              </a:ext>
            </a:extLst>
          </p:cNvPr>
          <p:cNvSpPr>
            <a:spLocks noGrp="1"/>
          </p:cNvSpPr>
          <p:nvPr>
            <p:ph type="body" sz="half" idx="2"/>
          </p:nvPr>
        </p:nvSpPr>
        <p:spPr/>
        <p:txBody>
          <a:bodyPr/>
          <a:lstStyle/>
          <a:p>
            <a:r>
              <a:rPr lang="en-GB" sz="3600" dirty="0">
                <a:solidFill>
                  <a:srgbClr val="7030A0"/>
                </a:solidFill>
              </a:rPr>
              <a:t>September 2023</a:t>
            </a:r>
          </a:p>
        </p:txBody>
      </p:sp>
    </p:spTree>
    <p:extLst>
      <p:ext uri="{BB962C8B-B14F-4D97-AF65-F5344CB8AC3E}">
        <p14:creationId xmlns:p14="http://schemas.microsoft.com/office/powerpoint/2010/main" val="2645644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DA04D-A89A-5BB0-F534-5B620618DD4B}"/>
              </a:ext>
            </a:extLst>
          </p:cNvPr>
          <p:cNvSpPr>
            <a:spLocks noGrp="1"/>
          </p:cNvSpPr>
          <p:nvPr>
            <p:ph type="title"/>
          </p:nvPr>
        </p:nvSpPr>
        <p:spPr/>
        <p:txBody>
          <a:bodyPr/>
          <a:lstStyle/>
          <a:p>
            <a:r>
              <a:rPr lang="en-GB" dirty="0"/>
              <a:t>So what does this mean for us as a Trust ? </a:t>
            </a:r>
          </a:p>
        </p:txBody>
      </p:sp>
      <p:sp>
        <p:nvSpPr>
          <p:cNvPr id="3" name="Content Placeholder 2">
            <a:extLst>
              <a:ext uri="{FF2B5EF4-FFF2-40B4-BE49-F238E27FC236}">
                <a16:creationId xmlns:a16="http://schemas.microsoft.com/office/drawing/2014/main" id="{54CEBE3A-9D10-F663-8717-E5BEFA656361}"/>
              </a:ext>
            </a:extLst>
          </p:cNvPr>
          <p:cNvSpPr>
            <a:spLocks noGrp="1"/>
          </p:cNvSpPr>
          <p:nvPr>
            <p:ph idx="1"/>
          </p:nvPr>
        </p:nvSpPr>
        <p:spPr/>
        <p:txBody>
          <a:bodyPr/>
          <a:lstStyle/>
          <a:p>
            <a:pPr marL="0" indent="0">
              <a:buNone/>
            </a:pPr>
            <a:r>
              <a:rPr kumimoji="0" lang="en-US" sz="2800" i="0" u="none" strike="noStrike" kern="1200" cap="none" spc="0" normalizeH="0" baseline="0" noProof="0" dirty="0">
                <a:ln>
                  <a:noFill/>
                </a:ln>
                <a:effectLst/>
                <a:uLnTx/>
                <a:uFillTx/>
                <a:ea typeface="+mn-ea"/>
                <a:cs typeface="+mn-cs"/>
              </a:rPr>
              <a:t>Guidance  in KCSIE  has been added on managing allegations against </a:t>
            </a:r>
            <a:r>
              <a:rPr kumimoji="0" lang="en-US" sz="2800" i="0" u="none" strike="noStrike" kern="1200" cap="none" spc="0" normalizeH="0" baseline="0" noProof="0" dirty="0" err="1">
                <a:ln>
                  <a:noFill/>
                </a:ln>
                <a:effectLst/>
                <a:uLnTx/>
                <a:uFillTx/>
                <a:ea typeface="+mn-ea"/>
                <a:cs typeface="+mn-cs"/>
              </a:rPr>
              <a:t>organisations</a:t>
            </a:r>
            <a:r>
              <a:rPr kumimoji="0" lang="en-US" sz="2800" i="0" u="none" strike="noStrike" kern="1200" cap="none" spc="0" normalizeH="0" baseline="0" noProof="0" dirty="0">
                <a:ln>
                  <a:noFill/>
                </a:ln>
                <a:effectLst/>
                <a:uLnTx/>
                <a:uFillTx/>
                <a:ea typeface="+mn-ea"/>
                <a:cs typeface="+mn-cs"/>
              </a:rPr>
              <a:t> or individuals hiring out the school premises. </a:t>
            </a:r>
          </a:p>
          <a:p>
            <a:pPr marL="0" indent="0">
              <a:buNone/>
            </a:pPr>
            <a:r>
              <a:rPr lang="en-US" dirty="0"/>
              <a:t>We have included the updated guidance in the Trust policy.  Our guidance now says in line with KCSIE :</a:t>
            </a:r>
          </a:p>
          <a:p>
            <a:pPr>
              <a:buFont typeface="Wingdings" panose="05000000000000000000" pitchFamily="2" charset="2"/>
              <a:buChar char="§"/>
            </a:pPr>
            <a:r>
              <a:rPr kumimoji="0" lang="en-US" sz="2800" i="0" u="none" strike="noStrike" kern="1200" cap="none" spc="0" normalizeH="0" baseline="0" noProof="0" dirty="0">
                <a:ln>
                  <a:noFill/>
                </a:ln>
                <a:effectLst/>
                <a:uLnTx/>
                <a:uFillTx/>
                <a:ea typeface="+mn-ea"/>
                <a:cs typeface="+mn-cs"/>
              </a:rPr>
              <a:t>When a school receives an allegation relating to an incident that occurred when an individual or </a:t>
            </a:r>
            <a:r>
              <a:rPr kumimoji="0" lang="en-US" sz="2800" i="0" u="none" strike="noStrike" kern="1200" cap="none" spc="0" normalizeH="0" baseline="0" noProof="0" dirty="0" err="1">
                <a:ln>
                  <a:noFill/>
                </a:ln>
                <a:effectLst/>
                <a:uLnTx/>
                <a:uFillTx/>
                <a:ea typeface="+mn-ea"/>
                <a:cs typeface="+mn-cs"/>
              </a:rPr>
              <a:t>organisation</a:t>
            </a:r>
            <a:r>
              <a:rPr kumimoji="0" lang="en-US" sz="2800" i="0" u="none" strike="noStrike" kern="1200" cap="none" spc="0" normalizeH="0" baseline="0" noProof="0" dirty="0">
                <a:ln>
                  <a:noFill/>
                </a:ln>
                <a:effectLst/>
                <a:uLnTx/>
                <a:uFillTx/>
                <a:ea typeface="+mn-ea"/>
                <a:cs typeface="+mn-cs"/>
              </a:rPr>
              <a:t> was using their school premises to run activities for children, they must follow the schools safeguarding processes including informing the LADO. </a:t>
            </a:r>
          </a:p>
          <a:p>
            <a:endParaRPr lang="en-GB" dirty="0"/>
          </a:p>
        </p:txBody>
      </p:sp>
    </p:spTree>
    <p:extLst>
      <p:ext uri="{BB962C8B-B14F-4D97-AF65-F5344CB8AC3E}">
        <p14:creationId xmlns:p14="http://schemas.microsoft.com/office/powerpoint/2010/main" val="1517893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5210A-C2A9-C5CD-5494-2B590008A657}"/>
              </a:ext>
            </a:extLst>
          </p:cNvPr>
          <p:cNvSpPr>
            <a:spLocks noGrp="1"/>
          </p:cNvSpPr>
          <p:nvPr>
            <p:ph type="title"/>
          </p:nvPr>
        </p:nvSpPr>
        <p:spPr/>
        <p:txBody>
          <a:bodyPr/>
          <a:lstStyle/>
          <a:p>
            <a:r>
              <a:rPr lang="en-GB" dirty="0"/>
              <a:t>So what does this mean for us as a Trust ? </a:t>
            </a:r>
          </a:p>
        </p:txBody>
      </p:sp>
      <p:sp>
        <p:nvSpPr>
          <p:cNvPr id="3" name="Content Placeholder 2">
            <a:extLst>
              <a:ext uri="{FF2B5EF4-FFF2-40B4-BE49-F238E27FC236}">
                <a16:creationId xmlns:a16="http://schemas.microsoft.com/office/drawing/2014/main" id="{AD0186D9-9788-84F9-7219-BB0ED25DE7E3}"/>
              </a:ext>
            </a:extLst>
          </p:cNvPr>
          <p:cNvSpPr>
            <a:spLocks noGrp="1"/>
          </p:cNvSpPr>
          <p:nvPr>
            <p:ph idx="1"/>
          </p:nvPr>
        </p:nvSpPr>
        <p:spPr/>
        <p:txBody>
          <a:bodyPr/>
          <a:lstStyle/>
          <a:p>
            <a:pPr marL="0" indent="0">
              <a:buNone/>
            </a:pPr>
            <a:r>
              <a:rPr kumimoji="0" lang="en-US" sz="2800" i="0" u="none" strike="noStrike" kern="1200" cap="none" spc="0" normalizeH="0" baseline="0" noProof="0" dirty="0">
                <a:ln>
                  <a:noFill/>
                </a:ln>
                <a:effectLst/>
                <a:uLnTx/>
                <a:uFillTx/>
                <a:ea typeface="+mn-ea"/>
                <a:cs typeface="+mn-cs"/>
              </a:rPr>
              <a:t>Forced marriage guidance has </a:t>
            </a:r>
            <a:r>
              <a:rPr kumimoji="0" lang="en-US" sz="2800" b="1" i="0" u="none" strike="noStrike" kern="1200" cap="none" spc="0" normalizeH="0" baseline="0" noProof="0" dirty="0">
                <a:ln>
                  <a:noFill/>
                </a:ln>
                <a:effectLst/>
                <a:uLnTx/>
                <a:uFillTx/>
                <a:ea typeface="+mn-ea"/>
                <a:cs typeface="+mn-cs"/>
              </a:rPr>
              <a:t>been updated </a:t>
            </a:r>
            <a:r>
              <a:rPr kumimoji="0" lang="en-US" sz="2800" i="0" u="none" strike="noStrike" kern="1200" cap="none" spc="0" normalizeH="0" baseline="0" noProof="0" dirty="0">
                <a:ln>
                  <a:noFill/>
                </a:ln>
                <a:effectLst/>
                <a:uLnTx/>
                <a:uFillTx/>
                <a:ea typeface="+mn-ea"/>
                <a:cs typeface="+mn-cs"/>
              </a:rPr>
              <a:t>to reflect legal changes in February 2023. Forced marriage can be considered to also be </a:t>
            </a:r>
            <a:r>
              <a:rPr kumimoji="0" lang="en-US" sz="2800" i="0" u="none" strike="noStrike" kern="1200" cap="none" spc="0" normalizeH="0" baseline="0" noProof="0" dirty="0" err="1">
                <a:ln>
                  <a:noFill/>
                </a:ln>
                <a:effectLst/>
                <a:uLnTx/>
                <a:uFillTx/>
                <a:ea typeface="+mn-ea"/>
                <a:cs typeface="+mn-cs"/>
              </a:rPr>
              <a:t>Honour</a:t>
            </a:r>
            <a:r>
              <a:rPr kumimoji="0" lang="en-US" sz="2800" i="0" u="none" strike="noStrike" kern="1200" cap="none" spc="0" normalizeH="0" baseline="0" noProof="0" dirty="0">
                <a:ln>
                  <a:noFill/>
                </a:ln>
                <a:effectLst/>
                <a:uLnTx/>
                <a:uFillTx/>
                <a:ea typeface="+mn-ea"/>
                <a:cs typeface="+mn-cs"/>
              </a:rPr>
              <a:t> Based Violence </a:t>
            </a:r>
          </a:p>
          <a:p>
            <a:pPr marL="0" indent="0">
              <a:buNone/>
            </a:pPr>
            <a:r>
              <a:rPr lang="en-US" spc="55" dirty="0">
                <a:latin typeface="Gill Sans MT" panose="020B0502020104020203" pitchFamily="34" charset="0"/>
                <a:ea typeface="Calibri" panose="020F0502020204030204" pitchFamily="34" charset="0"/>
                <a:cs typeface="Arial" panose="020B0604020202020204" pitchFamily="34" charset="0"/>
              </a:rPr>
              <a:t>Forced</a:t>
            </a:r>
            <a:r>
              <a:rPr lang="en-US" spc="-30" dirty="0">
                <a:latin typeface="Gill Sans MT" panose="020B0502020104020203" pitchFamily="34" charset="0"/>
                <a:ea typeface="Calibri" panose="020F0502020204030204" pitchFamily="34" charset="0"/>
                <a:cs typeface="Arial" panose="020B0604020202020204" pitchFamily="34" charset="0"/>
              </a:rPr>
              <a:t> </a:t>
            </a:r>
            <a:r>
              <a:rPr lang="en-US" dirty="0">
                <a:latin typeface="Gill Sans MT" panose="020B0502020104020203" pitchFamily="34" charset="0"/>
                <a:ea typeface="Calibri" panose="020F0502020204030204" pitchFamily="34" charset="0"/>
                <a:cs typeface="Arial" panose="020B0604020202020204" pitchFamily="34" charset="0"/>
              </a:rPr>
              <a:t>m</a:t>
            </a:r>
            <a:r>
              <a:rPr lang="en-US" spc="5" dirty="0">
                <a:latin typeface="Gill Sans MT" panose="020B0502020104020203" pitchFamily="34" charset="0"/>
                <a:ea typeface="Calibri" panose="020F0502020204030204" pitchFamily="34" charset="0"/>
                <a:cs typeface="Arial" panose="020B0604020202020204" pitchFamily="34" charset="0"/>
              </a:rPr>
              <a:t>a</a:t>
            </a:r>
            <a:r>
              <a:rPr lang="en-US" spc="10" dirty="0">
                <a:latin typeface="Gill Sans MT" panose="020B0502020104020203" pitchFamily="34" charset="0"/>
                <a:ea typeface="Calibri" panose="020F0502020204030204" pitchFamily="34" charset="0"/>
                <a:cs typeface="Arial" panose="020B0604020202020204" pitchFamily="34" charset="0"/>
              </a:rPr>
              <a:t>r</a:t>
            </a:r>
            <a:r>
              <a:rPr lang="en-US" spc="-5" dirty="0">
                <a:latin typeface="Gill Sans MT" panose="020B0502020104020203" pitchFamily="34" charset="0"/>
                <a:ea typeface="Calibri" panose="020F0502020204030204" pitchFamily="34" charset="0"/>
                <a:cs typeface="Arial" panose="020B0604020202020204" pitchFamily="34" charset="0"/>
              </a:rPr>
              <a:t>r</a:t>
            </a:r>
            <a:r>
              <a:rPr lang="en-US" spc="5" dirty="0">
                <a:latin typeface="Gill Sans MT" panose="020B0502020104020203" pitchFamily="34" charset="0"/>
                <a:ea typeface="Calibri" panose="020F0502020204030204" pitchFamily="34" charset="0"/>
                <a:cs typeface="Arial" panose="020B0604020202020204" pitchFamily="34" charset="0"/>
              </a:rPr>
              <a:t>iag</a:t>
            </a:r>
            <a:r>
              <a:rPr lang="en-US" dirty="0">
                <a:latin typeface="Gill Sans MT" panose="020B0502020104020203" pitchFamily="34" charset="0"/>
                <a:ea typeface="Calibri" panose="020F0502020204030204" pitchFamily="34" charset="0"/>
                <a:cs typeface="Arial" panose="020B0604020202020204" pitchFamily="34" charset="0"/>
              </a:rPr>
              <a:t>e</a:t>
            </a:r>
            <a:r>
              <a:rPr lang="en-US" spc="-40" dirty="0">
                <a:latin typeface="Gill Sans MT" panose="020B0502020104020203" pitchFamily="34" charset="0"/>
                <a:ea typeface="Calibri" panose="020F0502020204030204" pitchFamily="34" charset="0"/>
                <a:cs typeface="Arial" panose="020B0604020202020204" pitchFamily="34" charset="0"/>
              </a:rPr>
              <a:t> </a:t>
            </a:r>
            <a:r>
              <a:rPr lang="en-US" dirty="0">
                <a:latin typeface="Gill Sans MT" panose="020B0502020104020203" pitchFamily="34" charset="0"/>
                <a:ea typeface="Calibri" panose="020F0502020204030204" pitchFamily="34" charset="0"/>
                <a:cs typeface="Arial" panose="020B0604020202020204" pitchFamily="34" charset="0"/>
              </a:rPr>
              <a:t>is </a:t>
            </a:r>
            <a:r>
              <a:rPr lang="en-US" spc="10" dirty="0" err="1">
                <a:latin typeface="Gill Sans MT" panose="020B0502020104020203" pitchFamily="34" charset="0"/>
                <a:ea typeface="Calibri" panose="020F0502020204030204" pitchFamily="34" charset="0"/>
                <a:cs typeface="Arial" panose="020B0604020202020204" pitchFamily="34" charset="0"/>
              </a:rPr>
              <a:t>r</a:t>
            </a:r>
            <a:r>
              <a:rPr lang="en-US" dirty="0" err="1">
                <a:latin typeface="Gill Sans MT" panose="020B0502020104020203" pitchFamily="34" charset="0"/>
                <a:ea typeface="Calibri" panose="020F0502020204030204" pitchFamily="34" charset="0"/>
                <a:cs typeface="Arial" panose="020B0604020202020204" pitchFamily="34" charset="0"/>
              </a:rPr>
              <a:t>e</a:t>
            </a:r>
            <a:r>
              <a:rPr lang="en-US" spc="-5" dirty="0" err="1">
                <a:latin typeface="Gill Sans MT" panose="020B0502020104020203" pitchFamily="34" charset="0"/>
                <a:ea typeface="Calibri" panose="020F0502020204030204" pitchFamily="34" charset="0"/>
                <a:cs typeface="Arial" panose="020B0604020202020204" pitchFamily="34" charset="0"/>
              </a:rPr>
              <a:t>c</a:t>
            </a:r>
            <a:r>
              <a:rPr lang="en-US" spc="5" dirty="0" err="1">
                <a:latin typeface="Gill Sans MT" panose="020B0502020104020203" pitchFamily="34" charset="0"/>
                <a:ea typeface="Calibri" panose="020F0502020204030204" pitchFamily="34" charset="0"/>
                <a:cs typeface="Arial" panose="020B0604020202020204" pitchFamily="34" charset="0"/>
              </a:rPr>
              <a:t>og</a:t>
            </a:r>
            <a:r>
              <a:rPr lang="en-US" spc="-5" dirty="0" err="1">
                <a:latin typeface="Gill Sans MT" panose="020B0502020104020203" pitchFamily="34" charset="0"/>
                <a:ea typeface="Calibri" panose="020F0502020204030204" pitchFamily="34" charset="0"/>
                <a:cs typeface="Arial" panose="020B0604020202020204" pitchFamily="34" charset="0"/>
              </a:rPr>
              <a:t>n</a:t>
            </a:r>
            <a:r>
              <a:rPr lang="en-US" spc="5" dirty="0" err="1">
                <a:latin typeface="Gill Sans MT" panose="020B0502020104020203" pitchFamily="34" charset="0"/>
                <a:ea typeface="Calibri" panose="020F0502020204030204" pitchFamily="34" charset="0"/>
                <a:cs typeface="Arial" panose="020B0604020202020204" pitchFamily="34" charset="0"/>
              </a:rPr>
              <a:t>is</a:t>
            </a:r>
            <a:r>
              <a:rPr lang="en-US" spc="10" dirty="0" err="1">
                <a:latin typeface="Gill Sans MT" panose="020B0502020104020203" pitchFamily="34" charset="0"/>
                <a:ea typeface="Calibri" panose="020F0502020204030204" pitchFamily="34" charset="0"/>
                <a:cs typeface="Arial" panose="020B0604020202020204" pitchFamily="34" charset="0"/>
              </a:rPr>
              <a:t>e</a:t>
            </a:r>
            <a:r>
              <a:rPr lang="en-US" dirty="0" err="1">
                <a:latin typeface="Gill Sans MT" panose="020B0502020104020203" pitchFamily="34" charset="0"/>
                <a:ea typeface="Calibri" panose="020F0502020204030204" pitchFamily="34" charset="0"/>
                <a:cs typeface="Arial" panose="020B0604020202020204" pitchFamily="34" charset="0"/>
              </a:rPr>
              <a:t>d</a:t>
            </a:r>
            <a:r>
              <a:rPr lang="en-US" spc="-50" dirty="0">
                <a:latin typeface="Gill Sans MT" panose="020B0502020104020203" pitchFamily="34" charset="0"/>
                <a:ea typeface="Calibri" panose="020F0502020204030204" pitchFamily="34" charset="0"/>
                <a:cs typeface="Arial" panose="020B0604020202020204" pitchFamily="34" charset="0"/>
              </a:rPr>
              <a:t> </a:t>
            </a:r>
            <a:r>
              <a:rPr lang="en-US" dirty="0">
                <a:latin typeface="Gill Sans MT" panose="020B0502020104020203" pitchFamily="34" charset="0"/>
                <a:ea typeface="Calibri" panose="020F0502020204030204" pitchFamily="34" charset="0"/>
                <a:cs typeface="Arial" panose="020B0604020202020204" pitchFamily="34" charset="0"/>
              </a:rPr>
              <a:t>in</a:t>
            </a:r>
            <a:r>
              <a:rPr lang="en-US" spc="-10" dirty="0">
                <a:latin typeface="Gill Sans MT" panose="020B0502020104020203" pitchFamily="34" charset="0"/>
                <a:ea typeface="Calibri" panose="020F0502020204030204" pitchFamily="34" charset="0"/>
                <a:cs typeface="Arial" panose="020B0604020202020204" pitchFamily="34" charset="0"/>
              </a:rPr>
              <a:t> </a:t>
            </a:r>
            <a:r>
              <a:rPr lang="en-US" spc="10" dirty="0">
                <a:latin typeface="Gill Sans MT" panose="020B0502020104020203" pitchFamily="34" charset="0"/>
                <a:ea typeface="Calibri" panose="020F0502020204030204" pitchFamily="34" charset="0"/>
                <a:cs typeface="Arial" panose="020B0604020202020204" pitchFamily="34" charset="0"/>
              </a:rPr>
              <a:t>t</a:t>
            </a:r>
            <a:r>
              <a:rPr lang="en-US" spc="5" dirty="0">
                <a:latin typeface="Gill Sans MT" panose="020B0502020104020203" pitchFamily="34" charset="0"/>
                <a:ea typeface="Calibri" panose="020F0502020204030204" pitchFamily="34" charset="0"/>
                <a:cs typeface="Arial" panose="020B0604020202020204" pitchFamily="34" charset="0"/>
              </a:rPr>
              <a:t>h</a:t>
            </a:r>
            <a:r>
              <a:rPr lang="en-US" dirty="0">
                <a:latin typeface="Gill Sans MT" panose="020B0502020104020203" pitchFamily="34" charset="0"/>
                <a:ea typeface="Calibri" panose="020F0502020204030204" pitchFamily="34" charset="0"/>
                <a:cs typeface="Arial" panose="020B0604020202020204" pitchFamily="34" charset="0"/>
              </a:rPr>
              <a:t>e</a:t>
            </a:r>
            <a:r>
              <a:rPr lang="en-US" spc="-15" dirty="0">
                <a:latin typeface="Gill Sans MT" panose="020B0502020104020203" pitchFamily="34" charset="0"/>
                <a:ea typeface="Calibri" panose="020F0502020204030204" pitchFamily="34" charset="0"/>
                <a:cs typeface="Arial" panose="020B0604020202020204" pitchFamily="34" charset="0"/>
              </a:rPr>
              <a:t> </a:t>
            </a:r>
            <a:r>
              <a:rPr lang="en-US" dirty="0">
                <a:latin typeface="Gill Sans MT" panose="020B0502020104020203" pitchFamily="34" charset="0"/>
                <a:ea typeface="Calibri" panose="020F0502020204030204" pitchFamily="34" charset="0"/>
                <a:cs typeface="Arial" panose="020B0604020202020204" pitchFamily="34" charset="0"/>
              </a:rPr>
              <a:t>UK</a:t>
            </a:r>
            <a:r>
              <a:rPr lang="en-US" spc="-10" dirty="0">
                <a:latin typeface="Gill Sans MT" panose="020B0502020104020203" pitchFamily="34" charset="0"/>
                <a:ea typeface="Calibri" panose="020F0502020204030204" pitchFamily="34" charset="0"/>
                <a:cs typeface="Arial" panose="020B0604020202020204" pitchFamily="34" charset="0"/>
              </a:rPr>
              <a:t> </a:t>
            </a:r>
            <a:r>
              <a:rPr lang="en-US" spc="5" dirty="0">
                <a:latin typeface="Gill Sans MT" panose="020B0502020104020203" pitchFamily="34" charset="0"/>
                <a:ea typeface="Calibri" panose="020F0502020204030204" pitchFamily="34" charset="0"/>
                <a:cs typeface="Arial" panose="020B0604020202020204" pitchFamily="34" charset="0"/>
              </a:rPr>
              <a:t>a</a:t>
            </a:r>
            <a:r>
              <a:rPr lang="en-US" dirty="0">
                <a:latin typeface="Gill Sans MT" panose="020B0502020104020203" pitchFamily="34" charset="0"/>
                <a:ea typeface="Calibri" panose="020F0502020204030204" pitchFamily="34" charset="0"/>
                <a:cs typeface="Arial" panose="020B0604020202020204" pitchFamily="34" charset="0"/>
              </a:rPr>
              <a:t>s a</a:t>
            </a:r>
            <a:r>
              <a:rPr lang="en-US" spc="-5" dirty="0">
                <a:latin typeface="Gill Sans MT" panose="020B0502020104020203" pitchFamily="34" charset="0"/>
                <a:ea typeface="Calibri" panose="020F0502020204030204" pitchFamily="34" charset="0"/>
                <a:cs typeface="Arial" panose="020B0604020202020204" pitchFamily="34" charset="0"/>
              </a:rPr>
              <a:t> </a:t>
            </a:r>
            <a:r>
              <a:rPr lang="en-US" spc="5" dirty="0">
                <a:latin typeface="Gill Sans MT" panose="020B0502020104020203" pitchFamily="34" charset="0"/>
                <a:ea typeface="Calibri" panose="020F0502020204030204" pitchFamily="34" charset="0"/>
                <a:cs typeface="Arial" panose="020B0604020202020204" pitchFamily="34" charset="0"/>
              </a:rPr>
              <a:t>fo</a:t>
            </a:r>
            <a:r>
              <a:rPr lang="en-US" spc="-5" dirty="0">
                <a:latin typeface="Gill Sans MT" panose="020B0502020104020203" pitchFamily="34" charset="0"/>
                <a:ea typeface="Calibri" panose="020F0502020204030204" pitchFamily="34" charset="0"/>
                <a:cs typeface="Arial" panose="020B0604020202020204" pitchFamily="34" charset="0"/>
              </a:rPr>
              <a:t>r</a:t>
            </a:r>
            <a:r>
              <a:rPr lang="en-US" dirty="0">
                <a:latin typeface="Gill Sans MT" panose="020B0502020104020203" pitchFamily="34" charset="0"/>
                <a:ea typeface="Calibri" panose="020F0502020204030204" pitchFamily="34" charset="0"/>
                <a:cs typeface="Arial" panose="020B0604020202020204" pitchFamily="34" charset="0"/>
              </a:rPr>
              <a:t>m</a:t>
            </a:r>
            <a:r>
              <a:rPr lang="en-US" spc="-20" dirty="0">
                <a:latin typeface="Gill Sans MT" panose="020B0502020104020203" pitchFamily="34" charset="0"/>
                <a:ea typeface="Calibri" panose="020F0502020204030204" pitchFamily="34" charset="0"/>
                <a:cs typeface="Arial" panose="020B0604020202020204" pitchFamily="34" charset="0"/>
              </a:rPr>
              <a:t> </a:t>
            </a:r>
            <a:r>
              <a:rPr lang="en-US" spc="5" dirty="0">
                <a:latin typeface="Gill Sans MT" panose="020B0502020104020203" pitchFamily="34" charset="0"/>
                <a:ea typeface="Calibri" panose="020F0502020204030204" pitchFamily="34" charset="0"/>
                <a:cs typeface="Arial" panose="020B0604020202020204" pitchFamily="34" charset="0"/>
              </a:rPr>
              <a:t>o</a:t>
            </a:r>
            <a:r>
              <a:rPr lang="en-US" dirty="0">
                <a:latin typeface="Gill Sans MT" panose="020B0502020104020203" pitchFamily="34" charset="0"/>
                <a:ea typeface="Calibri" panose="020F0502020204030204" pitchFamily="34" charset="0"/>
                <a:cs typeface="Arial" panose="020B0604020202020204" pitchFamily="34" charset="0"/>
              </a:rPr>
              <a:t>f</a:t>
            </a:r>
            <a:r>
              <a:rPr lang="en-US" spc="-10" dirty="0">
                <a:latin typeface="Gill Sans MT" panose="020B0502020104020203" pitchFamily="34" charset="0"/>
                <a:ea typeface="Calibri" panose="020F0502020204030204" pitchFamily="34" charset="0"/>
                <a:cs typeface="Arial" panose="020B0604020202020204" pitchFamily="34" charset="0"/>
              </a:rPr>
              <a:t> </a:t>
            </a:r>
            <a:r>
              <a:rPr lang="en-US" spc="5" dirty="0">
                <a:latin typeface="Gill Sans MT" panose="020B0502020104020203" pitchFamily="34" charset="0"/>
                <a:ea typeface="Calibri" panose="020F0502020204030204" pitchFamily="34" charset="0"/>
                <a:cs typeface="Arial" panose="020B0604020202020204" pitchFamily="34" charset="0"/>
              </a:rPr>
              <a:t>vio</a:t>
            </a:r>
            <a:r>
              <a:rPr lang="en-US" spc="-5" dirty="0">
                <a:latin typeface="Gill Sans MT" panose="020B0502020104020203" pitchFamily="34" charset="0"/>
                <a:ea typeface="Calibri" panose="020F0502020204030204" pitchFamily="34" charset="0"/>
                <a:cs typeface="Arial" panose="020B0604020202020204" pitchFamily="34" charset="0"/>
              </a:rPr>
              <a:t>l</a:t>
            </a:r>
            <a:r>
              <a:rPr lang="en-US" dirty="0">
                <a:latin typeface="Gill Sans MT" panose="020B0502020104020203" pitchFamily="34" charset="0"/>
                <a:ea typeface="Calibri" panose="020F0502020204030204" pitchFamily="34" charset="0"/>
                <a:cs typeface="Arial" panose="020B0604020202020204" pitchFamily="34" charset="0"/>
              </a:rPr>
              <a:t>e</a:t>
            </a:r>
            <a:r>
              <a:rPr lang="en-US" spc="-10" dirty="0">
                <a:latin typeface="Gill Sans MT" panose="020B0502020104020203" pitchFamily="34" charset="0"/>
                <a:ea typeface="Calibri" panose="020F0502020204030204" pitchFamily="34" charset="0"/>
                <a:cs typeface="Arial" panose="020B0604020202020204" pitchFamily="34" charset="0"/>
              </a:rPr>
              <a:t>n</a:t>
            </a:r>
            <a:r>
              <a:rPr lang="en-US" dirty="0">
                <a:latin typeface="Gill Sans MT" panose="020B0502020104020203" pitchFamily="34" charset="0"/>
                <a:ea typeface="Calibri" panose="020F0502020204030204" pitchFamily="34" charset="0"/>
                <a:cs typeface="Arial" panose="020B0604020202020204" pitchFamily="34" charset="0"/>
              </a:rPr>
              <a:t>ce</a:t>
            </a:r>
            <a:r>
              <a:rPr lang="en-US" spc="-40" dirty="0">
                <a:latin typeface="Gill Sans MT" panose="020B0502020104020203" pitchFamily="34" charset="0"/>
                <a:ea typeface="Calibri" panose="020F0502020204030204" pitchFamily="34" charset="0"/>
                <a:cs typeface="Arial" panose="020B0604020202020204" pitchFamily="34" charset="0"/>
              </a:rPr>
              <a:t> </a:t>
            </a:r>
            <a:r>
              <a:rPr lang="en-US" spc="5" dirty="0">
                <a:latin typeface="Gill Sans MT" panose="020B0502020104020203" pitchFamily="34" charset="0"/>
                <a:ea typeface="Calibri" panose="020F0502020204030204" pitchFamily="34" charset="0"/>
                <a:cs typeface="Arial" panose="020B0604020202020204" pitchFamily="34" charset="0"/>
              </a:rPr>
              <a:t>agai</a:t>
            </a:r>
            <a:r>
              <a:rPr lang="en-US" spc="-5" dirty="0">
                <a:latin typeface="Gill Sans MT" panose="020B0502020104020203" pitchFamily="34" charset="0"/>
                <a:ea typeface="Calibri" panose="020F0502020204030204" pitchFamily="34" charset="0"/>
                <a:cs typeface="Arial" panose="020B0604020202020204" pitchFamily="34" charset="0"/>
              </a:rPr>
              <a:t>n</a:t>
            </a:r>
            <a:r>
              <a:rPr lang="en-US" spc="5" dirty="0">
                <a:latin typeface="Gill Sans MT" panose="020B0502020104020203" pitchFamily="34" charset="0"/>
                <a:ea typeface="Calibri" panose="020F0502020204030204" pitchFamily="34" charset="0"/>
                <a:cs typeface="Arial" panose="020B0604020202020204" pitchFamily="34" charset="0"/>
              </a:rPr>
              <a:t>s</a:t>
            </a:r>
            <a:r>
              <a:rPr lang="en-US" dirty="0">
                <a:latin typeface="Gill Sans MT" panose="020B0502020104020203" pitchFamily="34" charset="0"/>
                <a:ea typeface="Calibri" panose="020F0502020204030204" pitchFamily="34" charset="0"/>
                <a:cs typeface="Arial" panose="020B0604020202020204" pitchFamily="34" charset="0"/>
              </a:rPr>
              <a:t>t</a:t>
            </a:r>
            <a:r>
              <a:rPr lang="en-US" spc="-20" dirty="0">
                <a:latin typeface="Gill Sans MT" panose="020B0502020104020203" pitchFamily="34" charset="0"/>
                <a:ea typeface="Calibri" panose="020F0502020204030204" pitchFamily="34" charset="0"/>
                <a:cs typeface="Arial" panose="020B0604020202020204" pitchFamily="34" charset="0"/>
              </a:rPr>
              <a:t> </a:t>
            </a:r>
            <a:r>
              <a:rPr lang="en-US" dirty="0">
                <a:latin typeface="Gill Sans MT" panose="020B0502020104020203" pitchFamily="34" charset="0"/>
                <a:ea typeface="Calibri" panose="020F0502020204030204" pitchFamily="34" charset="0"/>
                <a:cs typeface="Arial" panose="020B0604020202020204" pitchFamily="34" charset="0"/>
              </a:rPr>
              <a:t>w</a:t>
            </a:r>
            <a:r>
              <a:rPr lang="en-US" spc="5" dirty="0">
                <a:latin typeface="Gill Sans MT" panose="020B0502020104020203" pitchFamily="34" charset="0"/>
                <a:ea typeface="Calibri" panose="020F0502020204030204" pitchFamily="34" charset="0"/>
                <a:cs typeface="Arial" panose="020B0604020202020204" pitchFamily="34" charset="0"/>
              </a:rPr>
              <a:t>o</a:t>
            </a:r>
            <a:r>
              <a:rPr lang="en-US" dirty="0">
                <a:latin typeface="Gill Sans MT" panose="020B0502020104020203" pitchFamily="34" charset="0"/>
                <a:ea typeface="Calibri" panose="020F0502020204030204" pitchFamily="34" charset="0"/>
                <a:cs typeface="Arial" panose="020B0604020202020204" pitchFamily="34" charset="0"/>
              </a:rPr>
              <a:t>men</a:t>
            </a:r>
            <a:r>
              <a:rPr lang="en-US" spc="-35" dirty="0">
                <a:latin typeface="Gill Sans MT" panose="020B0502020104020203" pitchFamily="34" charset="0"/>
                <a:ea typeface="Calibri" panose="020F0502020204030204" pitchFamily="34" charset="0"/>
                <a:cs typeface="Arial" panose="020B0604020202020204" pitchFamily="34" charset="0"/>
              </a:rPr>
              <a:t> </a:t>
            </a:r>
            <a:r>
              <a:rPr lang="en-US" spc="5" dirty="0">
                <a:latin typeface="Gill Sans MT" panose="020B0502020104020203" pitchFamily="34" charset="0"/>
                <a:ea typeface="Calibri" panose="020F0502020204030204" pitchFamily="34" charset="0"/>
                <a:cs typeface="Arial" panose="020B0604020202020204" pitchFamily="34" charset="0"/>
              </a:rPr>
              <a:t>an</a:t>
            </a:r>
            <a:r>
              <a:rPr lang="en-US" dirty="0">
                <a:latin typeface="Gill Sans MT" panose="020B0502020104020203" pitchFamily="34" charset="0"/>
                <a:ea typeface="Calibri" panose="020F0502020204030204" pitchFamily="34" charset="0"/>
                <a:cs typeface="Arial" panose="020B0604020202020204" pitchFamily="34" charset="0"/>
              </a:rPr>
              <a:t>d</a:t>
            </a:r>
            <a:r>
              <a:rPr lang="en-US" spc="-15" dirty="0">
                <a:latin typeface="Gill Sans MT" panose="020B0502020104020203" pitchFamily="34" charset="0"/>
                <a:ea typeface="Calibri" panose="020F0502020204030204" pitchFamily="34" charset="0"/>
                <a:cs typeface="Arial" panose="020B0604020202020204" pitchFamily="34" charset="0"/>
              </a:rPr>
              <a:t> </a:t>
            </a:r>
            <a:r>
              <a:rPr lang="en-US" spc="10" dirty="0">
                <a:latin typeface="Gill Sans MT" panose="020B0502020104020203" pitchFamily="34" charset="0"/>
                <a:ea typeface="Calibri" panose="020F0502020204030204" pitchFamily="34" charset="0"/>
                <a:cs typeface="Arial" panose="020B0604020202020204" pitchFamily="34" charset="0"/>
              </a:rPr>
              <a:t>m</a:t>
            </a:r>
            <a:r>
              <a:rPr lang="en-US" dirty="0">
                <a:latin typeface="Gill Sans MT" panose="020B0502020104020203" pitchFamily="34" charset="0"/>
                <a:ea typeface="Calibri" panose="020F0502020204030204" pitchFamily="34" charset="0"/>
                <a:cs typeface="Arial" panose="020B0604020202020204" pitchFamily="34" charset="0"/>
              </a:rPr>
              <a:t>e</a:t>
            </a:r>
            <a:r>
              <a:rPr lang="en-US" spc="5" dirty="0">
                <a:latin typeface="Gill Sans MT" panose="020B0502020104020203" pitchFamily="34" charset="0"/>
                <a:ea typeface="Calibri" panose="020F0502020204030204" pitchFamily="34" charset="0"/>
                <a:cs typeface="Arial" panose="020B0604020202020204" pitchFamily="34" charset="0"/>
              </a:rPr>
              <a:t>n</a:t>
            </a:r>
            <a:r>
              <a:rPr lang="en-US" dirty="0">
                <a:latin typeface="Gill Sans MT" panose="020B0502020104020203" pitchFamily="34" charset="0"/>
                <a:ea typeface="Calibri" panose="020F0502020204030204" pitchFamily="34" charset="0"/>
                <a:cs typeface="Arial" panose="020B0604020202020204" pitchFamily="34" charset="0"/>
              </a:rPr>
              <a:t>,</a:t>
            </a:r>
            <a:r>
              <a:rPr lang="en-US" spc="-30" dirty="0">
                <a:latin typeface="Gill Sans MT" panose="020B0502020104020203" pitchFamily="34" charset="0"/>
                <a:ea typeface="Calibri" panose="020F0502020204030204" pitchFamily="34" charset="0"/>
                <a:cs typeface="Arial" panose="020B0604020202020204" pitchFamily="34" charset="0"/>
              </a:rPr>
              <a:t> </a:t>
            </a:r>
            <a:r>
              <a:rPr lang="en-US" dirty="0">
                <a:latin typeface="Gill Sans MT" panose="020B0502020104020203" pitchFamily="34" charset="0"/>
                <a:ea typeface="Calibri" panose="020F0502020204030204" pitchFamily="34" charset="0"/>
                <a:cs typeface="Arial" panose="020B0604020202020204" pitchFamily="34" charset="0"/>
              </a:rPr>
              <a:t>do</a:t>
            </a:r>
            <a:r>
              <a:rPr lang="en-US" spc="15" dirty="0">
                <a:latin typeface="Gill Sans MT" panose="020B0502020104020203" pitchFamily="34" charset="0"/>
                <a:ea typeface="Calibri" panose="020F0502020204030204" pitchFamily="34" charset="0"/>
                <a:cs typeface="Arial" panose="020B0604020202020204" pitchFamily="34" charset="0"/>
              </a:rPr>
              <a:t>m</a:t>
            </a:r>
            <a:r>
              <a:rPr lang="en-US" dirty="0">
                <a:latin typeface="Gill Sans MT" panose="020B0502020104020203" pitchFamily="34" charset="0"/>
                <a:ea typeface="Calibri" panose="020F0502020204030204" pitchFamily="34" charset="0"/>
                <a:cs typeface="Arial" panose="020B0604020202020204" pitchFamily="34" charset="0"/>
              </a:rPr>
              <a:t>est</a:t>
            </a:r>
            <a:r>
              <a:rPr lang="en-US" spc="5" dirty="0">
                <a:latin typeface="Gill Sans MT" panose="020B0502020104020203" pitchFamily="34" charset="0"/>
                <a:ea typeface="Calibri" panose="020F0502020204030204" pitchFamily="34" charset="0"/>
                <a:cs typeface="Arial" panose="020B0604020202020204" pitchFamily="34" charset="0"/>
              </a:rPr>
              <a:t>i</a:t>
            </a:r>
            <a:r>
              <a:rPr lang="en-US" dirty="0">
                <a:latin typeface="Gill Sans MT" panose="020B0502020104020203" pitchFamily="34" charset="0"/>
                <a:ea typeface="Calibri" panose="020F0502020204030204" pitchFamily="34" charset="0"/>
                <a:cs typeface="Arial" panose="020B0604020202020204" pitchFamily="34" charset="0"/>
              </a:rPr>
              <a:t>c</a:t>
            </a:r>
            <a:r>
              <a:rPr lang="en-US" spc="5" dirty="0">
                <a:latin typeface="Gill Sans MT" panose="020B0502020104020203" pitchFamily="34" charset="0"/>
                <a:ea typeface="Calibri" panose="020F0502020204030204" pitchFamily="34" charset="0"/>
                <a:cs typeface="Arial" panose="020B0604020202020204" pitchFamily="34" charset="0"/>
              </a:rPr>
              <a:t>/</a:t>
            </a:r>
            <a:r>
              <a:rPr lang="en-US" dirty="0">
                <a:latin typeface="Gill Sans MT" panose="020B0502020104020203" pitchFamily="34" charset="0"/>
                <a:ea typeface="Calibri" panose="020F0502020204030204" pitchFamily="34" charset="0"/>
                <a:cs typeface="Arial" panose="020B0604020202020204" pitchFamily="34" charset="0"/>
              </a:rPr>
              <a:t>c</a:t>
            </a:r>
            <a:r>
              <a:rPr lang="en-US" spc="-5" dirty="0">
                <a:latin typeface="Gill Sans MT" panose="020B0502020104020203" pitchFamily="34" charset="0"/>
                <a:ea typeface="Calibri" panose="020F0502020204030204" pitchFamily="34" charset="0"/>
                <a:cs typeface="Arial" panose="020B0604020202020204" pitchFamily="34" charset="0"/>
              </a:rPr>
              <a:t>h</a:t>
            </a:r>
            <a:r>
              <a:rPr lang="en-US" spc="5" dirty="0">
                <a:latin typeface="Gill Sans MT" panose="020B0502020104020203" pitchFamily="34" charset="0"/>
                <a:ea typeface="Calibri" panose="020F0502020204030204" pitchFamily="34" charset="0"/>
                <a:cs typeface="Arial" panose="020B0604020202020204" pitchFamily="34" charset="0"/>
              </a:rPr>
              <a:t>i</a:t>
            </a:r>
            <a:r>
              <a:rPr lang="en-US" spc="-5" dirty="0">
                <a:latin typeface="Gill Sans MT" panose="020B0502020104020203" pitchFamily="34" charset="0"/>
                <a:ea typeface="Calibri" panose="020F0502020204030204" pitchFamily="34" charset="0"/>
                <a:cs typeface="Arial" panose="020B0604020202020204" pitchFamily="34" charset="0"/>
              </a:rPr>
              <a:t>l</a:t>
            </a:r>
            <a:r>
              <a:rPr lang="en-US" dirty="0">
                <a:latin typeface="Gill Sans MT" panose="020B0502020104020203" pitchFamily="34" charset="0"/>
                <a:ea typeface="Calibri" panose="020F0502020204030204" pitchFamily="34" charset="0"/>
                <a:cs typeface="Arial" panose="020B0604020202020204" pitchFamily="34" charset="0"/>
              </a:rPr>
              <a:t>d</a:t>
            </a:r>
            <a:r>
              <a:rPr lang="en-US" spc="-65" dirty="0">
                <a:latin typeface="Gill Sans MT" panose="020B0502020104020203" pitchFamily="34" charset="0"/>
                <a:ea typeface="Calibri" panose="020F0502020204030204" pitchFamily="34" charset="0"/>
                <a:cs typeface="Arial" panose="020B0604020202020204" pitchFamily="34" charset="0"/>
              </a:rPr>
              <a:t> </a:t>
            </a:r>
            <a:r>
              <a:rPr lang="en-US" spc="15" dirty="0">
                <a:latin typeface="Gill Sans MT" panose="020B0502020104020203" pitchFamily="34" charset="0"/>
                <a:ea typeface="Calibri" panose="020F0502020204030204" pitchFamily="34" charset="0"/>
                <a:cs typeface="Arial" panose="020B0604020202020204" pitchFamily="34" charset="0"/>
              </a:rPr>
              <a:t>a</a:t>
            </a:r>
            <a:r>
              <a:rPr lang="en-US" dirty="0">
                <a:latin typeface="Gill Sans MT" panose="020B0502020104020203" pitchFamily="34" charset="0"/>
                <a:ea typeface="Calibri" panose="020F0502020204030204" pitchFamily="34" charset="0"/>
                <a:cs typeface="Arial" panose="020B0604020202020204" pitchFamily="34" charset="0"/>
              </a:rPr>
              <a:t>b</a:t>
            </a:r>
            <a:r>
              <a:rPr lang="en-US" spc="-5" dirty="0">
                <a:latin typeface="Gill Sans MT" panose="020B0502020104020203" pitchFamily="34" charset="0"/>
                <a:ea typeface="Calibri" panose="020F0502020204030204" pitchFamily="34" charset="0"/>
                <a:cs typeface="Arial" panose="020B0604020202020204" pitchFamily="34" charset="0"/>
              </a:rPr>
              <a:t>u</a:t>
            </a:r>
            <a:r>
              <a:rPr lang="en-US" spc="5" dirty="0">
                <a:latin typeface="Gill Sans MT" panose="020B0502020104020203" pitchFamily="34" charset="0"/>
                <a:ea typeface="Calibri" panose="020F0502020204030204" pitchFamily="34" charset="0"/>
                <a:cs typeface="Arial" panose="020B0604020202020204" pitchFamily="34" charset="0"/>
              </a:rPr>
              <a:t>s</a:t>
            </a:r>
            <a:r>
              <a:rPr lang="en-US" dirty="0">
                <a:latin typeface="Gill Sans MT" panose="020B0502020104020203" pitchFamily="34" charset="0"/>
                <a:ea typeface="Calibri" panose="020F0502020204030204" pitchFamily="34" charset="0"/>
                <a:cs typeface="Arial" panose="020B0604020202020204" pitchFamily="34" charset="0"/>
              </a:rPr>
              <a:t>e</a:t>
            </a:r>
            <a:r>
              <a:rPr lang="en-US" spc="-25" dirty="0">
                <a:latin typeface="Gill Sans MT" panose="020B0502020104020203" pitchFamily="34" charset="0"/>
                <a:ea typeface="Calibri" panose="020F0502020204030204" pitchFamily="34" charset="0"/>
                <a:cs typeface="Arial" panose="020B0604020202020204" pitchFamily="34" charset="0"/>
              </a:rPr>
              <a:t> </a:t>
            </a:r>
            <a:r>
              <a:rPr lang="en-US" spc="15" dirty="0">
                <a:latin typeface="Gill Sans MT" panose="020B0502020104020203" pitchFamily="34" charset="0"/>
                <a:ea typeface="Calibri" panose="020F0502020204030204" pitchFamily="34" charset="0"/>
                <a:cs typeface="Arial" panose="020B0604020202020204" pitchFamily="34" charset="0"/>
              </a:rPr>
              <a:t>a</a:t>
            </a:r>
            <a:r>
              <a:rPr lang="en-US" spc="-5" dirty="0">
                <a:latin typeface="Gill Sans MT" panose="020B0502020104020203" pitchFamily="34" charset="0"/>
                <a:ea typeface="Calibri" panose="020F0502020204030204" pitchFamily="34" charset="0"/>
                <a:cs typeface="Arial" panose="020B0604020202020204" pitchFamily="34" charset="0"/>
              </a:rPr>
              <a:t>n</a:t>
            </a:r>
            <a:r>
              <a:rPr lang="en-US" dirty="0">
                <a:latin typeface="Gill Sans MT" panose="020B0502020104020203" pitchFamily="34" charset="0"/>
                <a:ea typeface="Calibri" panose="020F0502020204030204" pitchFamily="34" charset="0"/>
                <a:cs typeface="Arial" panose="020B0604020202020204" pitchFamily="34" charset="0"/>
              </a:rPr>
              <a:t>d</a:t>
            </a:r>
            <a:r>
              <a:rPr lang="en-US" spc="-15" dirty="0">
                <a:latin typeface="Gill Sans MT" panose="020B0502020104020203" pitchFamily="34" charset="0"/>
                <a:ea typeface="Calibri" panose="020F0502020204030204" pitchFamily="34" charset="0"/>
                <a:cs typeface="Arial" panose="020B0604020202020204" pitchFamily="34" charset="0"/>
              </a:rPr>
              <a:t> </a:t>
            </a:r>
            <a:r>
              <a:rPr lang="en-US" dirty="0">
                <a:latin typeface="Gill Sans MT" panose="020B0502020104020203" pitchFamily="34" charset="0"/>
                <a:ea typeface="Calibri" panose="020F0502020204030204" pitchFamily="34" charset="0"/>
                <a:cs typeface="Arial" panose="020B0604020202020204" pitchFamily="34" charset="0"/>
              </a:rPr>
              <a:t>a</a:t>
            </a:r>
            <a:r>
              <a:rPr lang="en-US" spc="-5" dirty="0">
                <a:latin typeface="Gill Sans MT" panose="020B0502020104020203" pitchFamily="34" charset="0"/>
                <a:ea typeface="Calibri" panose="020F0502020204030204" pitchFamily="34" charset="0"/>
                <a:cs typeface="Arial" panose="020B0604020202020204" pitchFamily="34" charset="0"/>
              </a:rPr>
              <a:t> </a:t>
            </a:r>
            <a:r>
              <a:rPr lang="en-US" spc="5" dirty="0">
                <a:latin typeface="Gill Sans MT" panose="020B0502020104020203" pitchFamily="34" charset="0"/>
                <a:ea typeface="Calibri" panose="020F0502020204030204" pitchFamily="34" charset="0"/>
                <a:cs typeface="Arial" panose="020B0604020202020204" pitchFamily="34" charset="0"/>
              </a:rPr>
              <a:t>s</a:t>
            </a:r>
            <a:r>
              <a:rPr lang="en-US" spc="10" dirty="0">
                <a:latin typeface="Gill Sans MT" panose="020B0502020104020203" pitchFamily="34" charset="0"/>
                <a:ea typeface="Calibri" panose="020F0502020204030204" pitchFamily="34" charset="0"/>
                <a:cs typeface="Arial" panose="020B0604020202020204" pitchFamily="34" charset="0"/>
              </a:rPr>
              <a:t>e</a:t>
            </a:r>
            <a:r>
              <a:rPr lang="en-US" spc="-5" dirty="0">
                <a:latin typeface="Gill Sans MT" panose="020B0502020104020203" pitchFamily="34" charset="0"/>
                <a:ea typeface="Calibri" panose="020F0502020204030204" pitchFamily="34" charset="0"/>
                <a:cs typeface="Arial" panose="020B0604020202020204" pitchFamily="34" charset="0"/>
              </a:rPr>
              <a:t>r</a:t>
            </a:r>
            <a:r>
              <a:rPr lang="en-US" spc="5" dirty="0">
                <a:latin typeface="Gill Sans MT" panose="020B0502020104020203" pitchFamily="34" charset="0"/>
                <a:ea typeface="Calibri" panose="020F0502020204030204" pitchFamily="34" charset="0"/>
                <a:cs typeface="Arial" panose="020B0604020202020204" pitchFamily="34" charset="0"/>
              </a:rPr>
              <a:t>io</a:t>
            </a:r>
            <a:r>
              <a:rPr lang="en-US" spc="-5" dirty="0">
                <a:latin typeface="Gill Sans MT" panose="020B0502020104020203" pitchFamily="34" charset="0"/>
                <a:ea typeface="Calibri" panose="020F0502020204030204" pitchFamily="34" charset="0"/>
                <a:cs typeface="Arial" panose="020B0604020202020204" pitchFamily="34" charset="0"/>
              </a:rPr>
              <a:t>u</a:t>
            </a:r>
            <a:r>
              <a:rPr lang="en-US" dirty="0">
                <a:latin typeface="Gill Sans MT" panose="020B0502020104020203" pitchFamily="34" charset="0"/>
                <a:ea typeface="Calibri" panose="020F0502020204030204" pitchFamily="34" charset="0"/>
                <a:cs typeface="Arial" panose="020B0604020202020204" pitchFamily="34" charset="0"/>
              </a:rPr>
              <a:t>s</a:t>
            </a:r>
            <a:r>
              <a:rPr lang="en-US" spc="30" dirty="0">
                <a:latin typeface="Gill Sans MT" panose="020B0502020104020203" pitchFamily="34" charset="0"/>
                <a:ea typeface="Calibri" panose="020F0502020204030204" pitchFamily="34" charset="0"/>
                <a:cs typeface="Arial" panose="020B0604020202020204" pitchFamily="34" charset="0"/>
              </a:rPr>
              <a:t> </a:t>
            </a:r>
            <a:r>
              <a:rPr lang="en-US" spc="5" dirty="0">
                <a:latin typeface="Gill Sans MT" panose="020B0502020104020203" pitchFamily="34" charset="0"/>
                <a:ea typeface="Calibri" panose="020F0502020204030204" pitchFamily="34" charset="0"/>
                <a:cs typeface="Arial" panose="020B0604020202020204" pitchFamily="34" charset="0"/>
              </a:rPr>
              <a:t>a</a:t>
            </a:r>
            <a:r>
              <a:rPr lang="en-US" dirty="0">
                <a:latin typeface="Gill Sans MT" panose="020B0502020104020203" pitchFamily="34" charset="0"/>
                <a:ea typeface="Calibri" panose="020F0502020204030204" pitchFamily="34" charset="0"/>
                <a:cs typeface="Arial" panose="020B0604020202020204" pitchFamily="34" charset="0"/>
              </a:rPr>
              <a:t>b</a:t>
            </a:r>
            <a:r>
              <a:rPr lang="en-US" spc="-5" dirty="0">
                <a:latin typeface="Gill Sans MT" panose="020B0502020104020203" pitchFamily="34" charset="0"/>
                <a:ea typeface="Calibri" panose="020F0502020204030204" pitchFamily="34" charset="0"/>
                <a:cs typeface="Arial" panose="020B0604020202020204" pitchFamily="34" charset="0"/>
              </a:rPr>
              <a:t>u</a:t>
            </a:r>
            <a:r>
              <a:rPr lang="en-US" spc="5" dirty="0">
                <a:latin typeface="Gill Sans MT" panose="020B0502020104020203" pitchFamily="34" charset="0"/>
                <a:ea typeface="Calibri" panose="020F0502020204030204" pitchFamily="34" charset="0"/>
                <a:cs typeface="Arial" panose="020B0604020202020204" pitchFamily="34" charset="0"/>
              </a:rPr>
              <a:t>s</a:t>
            </a:r>
            <a:r>
              <a:rPr lang="en-US" dirty="0">
                <a:latin typeface="Gill Sans MT" panose="020B0502020104020203" pitchFamily="34" charset="0"/>
                <a:ea typeface="Calibri" panose="020F0502020204030204" pitchFamily="34" charset="0"/>
                <a:cs typeface="Arial" panose="020B0604020202020204" pitchFamily="34" charset="0"/>
              </a:rPr>
              <a:t>e</a:t>
            </a:r>
            <a:r>
              <a:rPr lang="en-US" spc="-25" dirty="0">
                <a:latin typeface="Gill Sans MT" panose="020B0502020104020203" pitchFamily="34" charset="0"/>
                <a:ea typeface="Calibri" panose="020F0502020204030204" pitchFamily="34" charset="0"/>
                <a:cs typeface="Arial" panose="020B0604020202020204" pitchFamily="34" charset="0"/>
              </a:rPr>
              <a:t> </a:t>
            </a:r>
            <a:r>
              <a:rPr lang="en-US" dirty="0">
                <a:latin typeface="Gill Sans MT" panose="020B0502020104020203" pitchFamily="34" charset="0"/>
                <a:ea typeface="Calibri" panose="020F0502020204030204" pitchFamily="34" charset="0"/>
                <a:cs typeface="Arial" panose="020B0604020202020204" pitchFamily="34" charset="0"/>
              </a:rPr>
              <a:t>of </a:t>
            </a:r>
            <a:r>
              <a:rPr lang="en-US" spc="-5" dirty="0">
                <a:latin typeface="Gill Sans MT" panose="020B0502020104020203" pitchFamily="34" charset="0"/>
                <a:ea typeface="Calibri" panose="020F0502020204030204" pitchFamily="34" charset="0"/>
                <a:cs typeface="Arial" panose="020B0604020202020204" pitchFamily="34" charset="0"/>
              </a:rPr>
              <a:t>hu</a:t>
            </a:r>
            <a:r>
              <a:rPr lang="en-US" dirty="0">
                <a:latin typeface="Gill Sans MT" panose="020B0502020104020203" pitchFamily="34" charset="0"/>
                <a:ea typeface="Calibri" panose="020F0502020204030204" pitchFamily="34" charset="0"/>
                <a:cs typeface="Arial" panose="020B0604020202020204" pitchFamily="34" charset="0"/>
              </a:rPr>
              <a:t>m</a:t>
            </a:r>
            <a:r>
              <a:rPr lang="en-US" spc="15" dirty="0">
                <a:latin typeface="Gill Sans MT" panose="020B0502020104020203" pitchFamily="34" charset="0"/>
                <a:ea typeface="Calibri" panose="020F0502020204030204" pitchFamily="34" charset="0"/>
                <a:cs typeface="Arial" panose="020B0604020202020204" pitchFamily="34" charset="0"/>
              </a:rPr>
              <a:t>a</a:t>
            </a:r>
            <a:r>
              <a:rPr lang="en-US" dirty="0">
                <a:latin typeface="Gill Sans MT" panose="020B0502020104020203" pitchFamily="34" charset="0"/>
                <a:ea typeface="Calibri" panose="020F0502020204030204" pitchFamily="34" charset="0"/>
                <a:cs typeface="Arial" panose="020B0604020202020204" pitchFamily="34" charset="0"/>
              </a:rPr>
              <a:t>n</a:t>
            </a:r>
            <a:r>
              <a:rPr lang="en-US" spc="-35" dirty="0">
                <a:latin typeface="Gill Sans MT" panose="020B0502020104020203" pitchFamily="34" charset="0"/>
                <a:ea typeface="Calibri" panose="020F0502020204030204" pitchFamily="34" charset="0"/>
                <a:cs typeface="Arial" panose="020B0604020202020204" pitchFamily="34" charset="0"/>
              </a:rPr>
              <a:t> </a:t>
            </a:r>
            <a:r>
              <a:rPr lang="en-US" spc="-5" dirty="0">
                <a:latin typeface="Gill Sans MT" panose="020B0502020104020203" pitchFamily="34" charset="0"/>
                <a:ea typeface="Calibri" panose="020F0502020204030204" pitchFamily="34" charset="0"/>
                <a:cs typeface="Arial" panose="020B0604020202020204" pitchFamily="34" charset="0"/>
              </a:rPr>
              <a:t>r</a:t>
            </a:r>
            <a:r>
              <a:rPr lang="en-US" spc="5" dirty="0">
                <a:latin typeface="Gill Sans MT" panose="020B0502020104020203" pitchFamily="34" charset="0"/>
                <a:ea typeface="Calibri" panose="020F0502020204030204" pitchFamily="34" charset="0"/>
                <a:cs typeface="Arial" panose="020B0604020202020204" pitchFamily="34" charset="0"/>
              </a:rPr>
              <a:t>ig</a:t>
            </a:r>
            <a:r>
              <a:rPr lang="en-US" spc="-5" dirty="0">
                <a:latin typeface="Gill Sans MT" panose="020B0502020104020203" pitchFamily="34" charset="0"/>
                <a:ea typeface="Calibri" panose="020F0502020204030204" pitchFamily="34" charset="0"/>
                <a:cs typeface="Arial" panose="020B0604020202020204" pitchFamily="34" charset="0"/>
              </a:rPr>
              <a:t>h</a:t>
            </a:r>
            <a:r>
              <a:rPr lang="en-US" dirty="0">
                <a:latin typeface="Gill Sans MT" panose="020B0502020104020203" pitchFamily="34" charset="0"/>
                <a:ea typeface="Calibri" panose="020F0502020204030204" pitchFamily="34" charset="0"/>
                <a:cs typeface="Arial" panose="020B0604020202020204" pitchFamily="34" charset="0"/>
              </a:rPr>
              <a:t>t</a:t>
            </a:r>
            <a:r>
              <a:rPr lang="en-US" spc="15" dirty="0">
                <a:latin typeface="Gill Sans MT" panose="020B0502020104020203" pitchFamily="34" charset="0"/>
                <a:ea typeface="Calibri" panose="020F0502020204030204" pitchFamily="34" charset="0"/>
                <a:cs typeface="Arial" panose="020B0604020202020204" pitchFamily="34" charset="0"/>
              </a:rPr>
              <a:t>s</a:t>
            </a:r>
            <a:r>
              <a:rPr lang="en-US" dirty="0">
                <a:latin typeface="Gill Sans MT" panose="020B0502020104020203" pitchFamily="34" charset="0"/>
                <a:ea typeface="Calibri" panose="020F0502020204030204" pitchFamily="34" charset="0"/>
                <a:cs typeface="Arial" panose="020B0604020202020204" pitchFamily="34" charset="0"/>
              </a:rPr>
              <a:t>.</a:t>
            </a:r>
            <a:r>
              <a:rPr lang="en-US" spc="-35" dirty="0">
                <a:latin typeface="Gill Sans MT" panose="020B0502020104020203" pitchFamily="34" charset="0"/>
                <a:ea typeface="Calibri" panose="020F0502020204030204" pitchFamily="34" charset="0"/>
                <a:cs typeface="Arial" panose="020B0604020202020204" pitchFamily="34" charset="0"/>
              </a:rPr>
              <a:t> </a:t>
            </a:r>
            <a:endParaRPr lang="en-GB" dirty="0"/>
          </a:p>
          <a:p>
            <a:pPr marL="0" indent="0">
              <a:buNone/>
            </a:pPr>
            <a:r>
              <a:rPr lang="en-GB" dirty="0"/>
              <a:t>Trust policy has been updated to reflect that since February 2023 the legal age of marriage is 18. </a:t>
            </a:r>
          </a:p>
        </p:txBody>
      </p:sp>
    </p:spTree>
    <p:extLst>
      <p:ext uri="{BB962C8B-B14F-4D97-AF65-F5344CB8AC3E}">
        <p14:creationId xmlns:p14="http://schemas.microsoft.com/office/powerpoint/2010/main" val="1060518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3FF1C-4796-69D9-BF1C-75F28803F40C}"/>
              </a:ext>
            </a:extLst>
          </p:cNvPr>
          <p:cNvSpPr>
            <a:spLocks noGrp="1"/>
          </p:cNvSpPr>
          <p:nvPr>
            <p:ph type="title"/>
          </p:nvPr>
        </p:nvSpPr>
        <p:spPr/>
        <p:txBody>
          <a:bodyPr/>
          <a:lstStyle/>
          <a:p>
            <a:r>
              <a:rPr lang="en-GB" dirty="0"/>
              <a:t>So what does this mean for us as a Trust</a:t>
            </a:r>
          </a:p>
        </p:txBody>
      </p:sp>
      <p:sp>
        <p:nvSpPr>
          <p:cNvPr id="3" name="Content Placeholder 2">
            <a:extLst>
              <a:ext uri="{FF2B5EF4-FFF2-40B4-BE49-F238E27FC236}">
                <a16:creationId xmlns:a16="http://schemas.microsoft.com/office/drawing/2014/main" id="{E431E8DA-CDEF-3C14-EEFC-74A386388F8A}"/>
              </a:ext>
            </a:extLst>
          </p:cNvPr>
          <p:cNvSpPr>
            <a:spLocks noGrp="1"/>
          </p:cNvSpPr>
          <p:nvPr>
            <p:ph idx="1"/>
          </p:nvPr>
        </p:nvSpPr>
        <p:spPr/>
        <p:txBody>
          <a:bodyPr>
            <a:normAutofit/>
          </a:bodyPr>
          <a:lstStyle/>
          <a:p>
            <a:pPr marL="0" indent="0">
              <a:buNone/>
            </a:pPr>
            <a:r>
              <a:rPr kumimoji="0" lang="en-US" sz="2800" i="0" u="none" strike="noStrike" kern="1200" cap="none" spc="0" normalizeH="0" baseline="0" noProof="0" dirty="0">
                <a:ln>
                  <a:noFill/>
                </a:ln>
                <a:effectLst/>
                <a:uLnTx/>
                <a:uFillTx/>
                <a:ea typeface="+mn-ea"/>
                <a:cs typeface="+mn-cs"/>
              </a:rPr>
              <a:t>A </a:t>
            </a:r>
            <a:r>
              <a:rPr kumimoji="0" lang="en-US" sz="2800" b="1" i="0" u="none" strike="noStrike" kern="1200" cap="none" spc="0" normalizeH="0" baseline="0" noProof="0" dirty="0">
                <a:ln>
                  <a:noFill/>
                </a:ln>
                <a:effectLst/>
                <a:uLnTx/>
                <a:uFillTx/>
                <a:ea typeface="+mn-ea"/>
                <a:cs typeface="+mn-cs"/>
              </a:rPr>
              <a:t>distinction has been made </a:t>
            </a:r>
            <a:r>
              <a:rPr kumimoji="0" lang="en-US" sz="2800" i="0" u="none" strike="noStrike" kern="1200" cap="none" spc="0" normalizeH="0" baseline="0" noProof="0" dirty="0">
                <a:ln>
                  <a:noFill/>
                </a:ln>
                <a:effectLst/>
                <a:uLnTx/>
                <a:uFillTx/>
                <a:ea typeface="+mn-ea"/>
                <a:cs typeface="+mn-cs"/>
              </a:rPr>
              <a:t>between ‘children missing education’ and ‘children absent from education’</a:t>
            </a:r>
          </a:p>
          <a:p>
            <a:r>
              <a:rPr lang="en-US" dirty="0"/>
              <a:t>We need to be professionally curious and not just assume pupils are ill – especially if there are repeated occasions or for prolonged periods of time.  We need to consider that there is the potential for a pupil to be at risk or abuse , neglect or exploitation. </a:t>
            </a:r>
          </a:p>
          <a:p>
            <a:r>
              <a:rPr lang="en-US" dirty="0"/>
              <a:t>We need to ensure that we put the right safeguards in place to check safety. </a:t>
            </a:r>
          </a:p>
          <a:p>
            <a:r>
              <a:rPr kumimoji="0" lang="en-US" sz="2800" i="0" u="none" strike="noStrike" kern="1200" cap="none" spc="0" normalizeH="0" baseline="0" noProof="0" dirty="0">
                <a:ln>
                  <a:noFill/>
                </a:ln>
                <a:effectLst/>
                <a:uLnTx/>
                <a:uFillTx/>
                <a:ea typeface="+mn-ea"/>
                <a:cs typeface="+mn-cs"/>
              </a:rPr>
              <a:t>The policy has been updated to reflect this.</a:t>
            </a:r>
          </a:p>
          <a:p>
            <a:endParaRPr lang="en-GB" dirty="0"/>
          </a:p>
        </p:txBody>
      </p:sp>
    </p:spTree>
    <p:extLst>
      <p:ext uri="{BB962C8B-B14F-4D97-AF65-F5344CB8AC3E}">
        <p14:creationId xmlns:p14="http://schemas.microsoft.com/office/powerpoint/2010/main" val="2442835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CE19F-1BC8-B433-8DA5-CC033644B3D8}"/>
              </a:ext>
            </a:extLst>
          </p:cNvPr>
          <p:cNvSpPr>
            <a:spLocks noGrp="1"/>
          </p:cNvSpPr>
          <p:nvPr>
            <p:ph type="title"/>
          </p:nvPr>
        </p:nvSpPr>
        <p:spPr/>
        <p:txBody>
          <a:bodyPr/>
          <a:lstStyle/>
          <a:p>
            <a:r>
              <a:rPr lang="en-GB" dirty="0"/>
              <a:t>Attendance</a:t>
            </a:r>
          </a:p>
        </p:txBody>
      </p:sp>
      <p:sp>
        <p:nvSpPr>
          <p:cNvPr id="3" name="Content Placeholder 2">
            <a:extLst>
              <a:ext uri="{FF2B5EF4-FFF2-40B4-BE49-F238E27FC236}">
                <a16:creationId xmlns:a16="http://schemas.microsoft.com/office/drawing/2014/main" id="{4C8B7879-C7FF-EB0C-B55E-0584F69F511E}"/>
              </a:ext>
            </a:extLst>
          </p:cNvPr>
          <p:cNvSpPr>
            <a:spLocks noGrp="1"/>
          </p:cNvSpPr>
          <p:nvPr>
            <p:ph idx="1"/>
          </p:nvPr>
        </p:nvSpPr>
        <p:spPr/>
        <p:txBody>
          <a:bodyPr/>
          <a:lstStyle/>
          <a:p>
            <a:pPr>
              <a:buFont typeface="Wingdings" panose="05000000000000000000" pitchFamily="2" charset="2"/>
              <a:buChar char="§"/>
            </a:pPr>
            <a:r>
              <a:rPr lang="en-GB" dirty="0"/>
              <a:t>Our trust data last year alongside work with PP leads led us to bid for monies to support disadvantaged pupils' attendance. This is the worst performing group across the Trust. </a:t>
            </a:r>
          </a:p>
          <a:p>
            <a:pPr>
              <a:buFont typeface="Wingdings" panose="05000000000000000000" pitchFamily="2" charset="2"/>
              <a:buChar char="§"/>
            </a:pPr>
            <a:r>
              <a:rPr lang="en-GB" dirty="0"/>
              <a:t>Expectations this year is that to support attendance and children absent from education we have introduced a termly forum  6x per year to ensure that there is a regular opportunity for trust leads for attendance and attendance officers to meet online and to ensure that they have support and training from specialist family support workers to close gaps using effectives strategies.  </a:t>
            </a:r>
          </a:p>
        </p:txBody>
      </p:sp>
    </p:spTree>
    <p:extLst>
      <p:ext uri="{BB962C8B-B14F-4D97-AF65-F5344CB8AC3E}">
        <p14:creationId xmlns:p14="http://schemas.microsoft.com/office/powerpoint/2010/main" val="1609578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9776-FEBB-B3DF-4A32-6CAEB353736F}"/>
              </a:ext>
            </a:extLst>
          </p:cNvPr>
          <p:cNvSpPr>
            <a:spLocks noGrp="1"/>
          </p:cNvSpPr>
          <p:nvPr>
            <p:ph type="title"/>
          </p:nvPr>
        </p:nvSpPr>
        <p:spPr/>
        <p:txBody>
          <a:bodyPr/>
          <a:lstStyle/>
          <a:p>
            <a:r>
              <a:rPr lang="en-GB" dirty="0"/>
              <a:t>Ofsted</a:t>
            </a:r>
          </a:p>
        </p:txBody>
      </p:sp>
      <p:sp>
        <p:nvSpPr>
          <p:cNvPr id="3" name="Content Placeholder 2">
            <a:extLst>
              <a:ext uri="{FF2B5EF4-FFF2-40B4-BE49-F238E27FC236}">
                <a16:creationId xmlns:a16="http://schemas.microsoft.com/office/drawing/2014/main" id="{1D91F97A-D883-41BA-D08B-BDEC915737D2}"/>
              </a:ext>
            </a:extLst>
          </p:cNvPr>
          <p:cNvSpPr>
            <a:spLocks noGrp="1"/>
          </p:cNvSpPr>
          <p:nvPr>
            <p:ph idx="1"/>
          </p:nvPr>
        </p:nvSpPr>
        <p:spPr/>
        <p:txBody>
          <a:bodyPr>
            <a:normAutofit fontScale="92500" lnSpcReduction="10000"/>
          </a:bodyPr>
          <a:lstStyle/>
          <a:p>
            <a:pPr>
              <a:buFont typeface="Wingdings" panose="05000000000000000000" pitchFamily="2" charset="2"/>
              <a:buChar char="§"/>
            </a:pPr>
            <a:r>
              <a:rPr lang="en-GB" sz="2400" dirty="0"/>
              <a:t>Following the tragic death of Ruth Perry following  the inspection at Caversham Primary, Ofsted have amended and changed their approach to inspecting safeguarding. </a:t>
            </a:r>
          </a:p>
          <a:p>
            <a:pPr>
              <a:buFont typeface="Wingdings" panose="05000000000000000000" pitchFamily="2" charset="2"/>
              <a:buChar char="§"/>
            </a:pPr>
            <a:r>
              <a:rPr lang="en-GB" sz="2400" kern="100" dirty="0">
                <a:solidFill>
                  <a:srgbClr val="000000"/>
                </a:solidFill>
                <a:uFill>
                  <a:solidFill>
                    <a:srgbClr val="000000"/>
                  </a:solidFill>
                </a:uFill>
                <a:latin typeface="Gill Sans MT" panose="020B0502020104020203" pitchFamily="34" charset="0"/>
                <a:ea typeface="Gill Sans MT" panose="020B0502020104020203" pitchFamily="34" charset="0"/>
                <a:cs typeface="Gill Sans MT" panose="020B0502020104020203" pitchFamily="34" charset="0"/>
              </a:rPr>
              <a:t>I</a:t>
            </a:r>
            <a:r>
              <a:rPr lang="en-GB" sz="2400" u="none" strike="noStrike" kern="100" dirty="0">
                <a:solidFill>
                  <a:srgbClr val="000000"/>
                </a:solidFill>
                <a:effectLst/>
                <a:uFill>
                  <a:solidFill>
                    <a:srgbClr val="000000"/>
                  </a:solidFill>
                </a:uFill>
                <a:latin typeface="Gill Sans MT" panose="020B0502020104020203" pitchFamily="34" charset="0"/>
                <a:ea typeface="Gill Sans MT" panose="020B0502020104020203" pitchFamily="34" charset="0"/>
                <a:cs typeface="Gill Sans MT" panose="020B0502020104020203" pitchFamily="34" charset="0"/>
              </a:rPr>
              <a:t>f a school is judged to be inadequate overall due to ineffective safeguarding but all other aspects are judged to be good or better, they will not be left until the next scheduled inspection but will be reinspected within 3 months of the publication of the inspection report. If the issues raised have been addressed, then the overall grade is likely to improve. </a:t>
            </a:r>
          </a:p>
          <a:p>
            <a:pPr>
              <a:buFont typeface="Wingdings" panose="05000000000000000000" pitchFamily="2" charset="2"/>
              <a:buChar char="§"/>
            </a:pPr>
            <a:r>
              <a:rPr lang="en-GB" sz="2400" kern="100" dirty="0">
                <a:solidFill>
                  <a:srgbClr val="000000"/>
                </a:solidFill>
                <a:uFill>
                  <a:solidFill>
                    <a:srgbClr val="000000"/>
                  </a:solidFill>
                </a:uFill>
                <a:latin typeface="Gill Sans MT" panose="020B0502020104020203" pitchFamily="34" charset="0"/>
                <a:ea typeface="Gill Sans MT" panose="020B0502020104020203" pitchFamily="34" charset="0"/>
                <a:cs typeface="Gill Sans MT" panose="020B0502020104020203" pitchFamily="34" charset="0"/>
              </a:rPr>
              <a:t>Wh</a:t>
            </a:r>
            <a:r>
              <a:rPr lang="en-GB" sz="2400" u="none" strike="noStrike" kern="100" dirty="0">
                <a:solidFill>
                  <a:srgbClr val="000000"/>
                </a:solidFill>
                <a:effectLst/>
                <a:uFill>
                  <a:solidFill>
                    <a:srgbClr val="000000"/>
                  </a:solidFill>
                </a:uFill>
                <a:latin typeface="Gill Sans MT" panose="020B0502020104020203" pitchFamily="34" charset="0"/>
                <a:ea typeface="Gill Sans MT" panose="020B0502020104020203" pitchFamily="34" charset="0"/>
                <a:cs typeface="Gill Sans MT" panose="020B0502020104020203" pitchFamily="34" charset="0"/>
              </a:rPr>
              <a:t>en writing their reports, the wording around safeguarding is clearer.  The inspection handbook has been updated over the summer to demonstrate further clarity about what is effective safeguarding and what is not. </a:t>
            </a:r>
            <a:endParaRPr lang="en-GB" sz="2400" dirty="0"/>
          </a:p>
          <a:p>
            <a:pPr>
              <a:buFont typeface="Wingdings" panose="05000000000000000000" pitchFamily="2" charset="2"/>
              <a:buChar char="§"/>
            </a:pPr>
            <a:r>
              <a:rPr lang="en-GB" sz="2400" kern="100" dirty="0">
                <a:solidFill>
                  <a:srgbClr val="000000"/>
                </a:solidFill>
                <a:uFill>
                  <a:solidFill>
                    <a:srgbClr val="000000"/>
                  </a:solidFill>
                </a:uFill>
                <a:latin typeface="Gill Sans MT" panose="020B0502020104020203" pitchFamily="34" charset="0"/>
                <a:ea typeface="Gill Sans MT" panose="020B0502020104020203" pitchFamily="34" charset="0"/>
                <a:cs typeface="Gill Sans MT" panose="020B0502020104020203" pitchFamily="34" charset="0"/>
              </a:rPr>
              <a:t>Ofsted have also committed to ensuring that from the autumn there will be additional blogs and webinars to  further explain to schools what they expect to see in terms of Safeguarding in schools.</a:t>
            </a:r>
            <a:endParaRPr lang="en-GB" sz="2400" dirty="0"/>
          </a:p>
          <a:p>
            <a:endParaRPr lang="en-GB" dirty="0"/>
          </a:p>
        </p:txBody>
      </p:sp>
    </p:spTree>
    <p:extLst>
      <p:ext uri="{BB962C8B-B14F-4D97-AF65-F5344CB8AC3E}">
        <p14:creationId xmlns:p14="http://schemas.microsoft.com/office/powerpoint/2010/main" val="2699209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49680-ADB6-D353-6D83-3C557464F091}"/>
              </a:ext>
            </a:extLst>
          </p:cNvPr>
          <p:cNvSpPr>
            <a:spLocks noGrp="1"/>
          </p:cNvSpPr>
          <p:nvPr>
            <p:ph type="title"/>
          </p:nvPr>
        </p:nvSpPr>
        <p:spPr>
          <a:xfrm>
            <a:off x="838200" y="365126"/>
            <a:ext cx="10515600" cy="918730"/>
          </a:xfrm>
        </p:spPr>
        <p:txBody>
          <a:bodyPr/>
          <a:lstStyle/>
          <a:p>
            <a:r>
              <a:rPr lang="en-GB" dirty="0"/>
              <a:t>What do they expect ? </a:t>
            </a:r>
          </a:p>
        </p:txBody>
      </p:sp>
      <p:sp>
        <p:nvSpPr>
          <p:cNvPr id="3" name="Content Placeholder 2">
            <a:extLst>
              <a:ext uri="{FF2B5EF4-FFF2-40B4-BE49-F238E27FC236}">
                <a16:creationId xmlns:a16="http://schemas.microsoft.com/office/drawing/2014/main" id="{D6E3731F-6064-C6E5-6DF1-C5753CD69CFB}"/>
              </a:ext>
            </a:extLst>
          </p:cNvPr>
          <p:cNvSpPr>
            <a:spLocks noGrp="1"/>
          </p:cNvSpPr>
          <p:nvPr>
            <p:ph idx="1"/>
          </p:nvPr>
        </p:nvSpPr>
        <p:spPr>
          <a:xfrm>
            <a:off x="838200" y="1394691"/>
            <a:ext cx="10515600" cy="4782272"/>
          </a:xfrm>
        </p:spPr>
        <p:txBody>
          <a:bodyPr>
            <a:normAutofit fontScale="25000" lnSpcReduction="20000"/>
          </a:bodyPr>
          <a:lstStyle/>
          <a:p>
            <a:pPr marL="0" indent="0" algn="l">
              <a:buNone/>
            </a:pPr>
            <a:r>
              <a:rPr lang="en-GB" sz="7200" b="0" i="0" dirty="0">
                <a:solidFill>
                  <a:srgbClr val="0B0C0C"/>
                </a:solidFill>
                <a:effectLst/>
              </a:rPr>
              <a:t>All schools should have an open and positive culture around safeguarding that puts pupils’ interests first. This means they:</a:t>
            </a:r>
          </a:p>
          <a:p>
            <a:pPr algn="l">
              <a:buFont typeface="Wingdings" panose="05000000000000000000" pitchFamily="2" charset="2"/>
              <a:buChar char="§"/>
            </a:pPr>
            <a:r>
              <a:rPr lang="en-GB" sz="7200" b="0" i="0" dirty="0">
                <a:solidFill>
                  <a:srgbClr val="0B0C0C"/>
                </a:solidFill>
                <a:effectLst/>
              </a:rPr>
              <a:t>protect pupils from serious harm, both online and offline</a:t>
            </a:r>
          </a:p>
          <a:p>
            <a:pPr algn="l">
              <a:buFont typeface="Wingdings" panose="05000000000000000000" pitchFamily="2" charset="2"/>
              <a:buChar char="§"/>
            </a:pPr>
            <a:r>
              <a:rPr lang="en-GB" sz="7200" b="0" i="0" dirty="0">
                <a:solidFill>
                  <a:srgbClr val="0B0C0C"/>
                </a:solidFill>
                <a:effectLst/>
              </a:rPr>
              <a:t>are vigilant, maintaining an attitude of ‘it could happen here’</a:t>
            </a:r>
          </a:p>
          <a:p>
            <a:pPr algn="l">
              <a:buFont typeface="Wingdings" panose="05000000000000000000" pitchFamily="2" charset="2"/>
              <a:buChar char="§"/>
            </a:pPr>
            <a:r>
              <a:rPr lang="en-GB" sz="7200" b="0" i="0" dirty="0">
                <a:solidFill>
                  <a:srgbClr val="0B0C0C"/>
                </a:solidFill>
                <a:effectLst/>
              </a:rPr>
              <a:t>are open and transparent, sharing information with others and actively seeking expert advice when required</a:t>
            </a:r>
          </a:p>
          <a:p>
            <a:pPr algn="l">
              <a:buFont typeface="Wingdings" panose="05000000000000000000" pitchFamily="2" charset="2"/>
              <a:buChar char="§"/>
            </a:pPr>
            <a:r>
              <a:rPr lang="en-GB" sz="7200" b="0" i="0" dirty="0">
                <a:solidFill>
                  <a:srgbClr val="0B0C0C"/>
                </a:solidFill>
                <a:effectLst/>
              </a:rPr>
              <a:t>ensure that all those who work with pupils are trained well so that they understand their responsibilities and the systems and processes that the school operates and are empowered to ‘speak out’ where there may be concerns</a:t>
            </a:r>
          </a:p>
          <a:p>
            <a:pPr algn="l">
              <a:buFont typeface="Wingdings" panose="05000000000000000000" pitchFamily="2" charset="2"/>
              <a:buChar char="§"/>
            </a:pPr>
            <a:r>
              <a:rPr lang="en-GB" sz="7200" b="0" i="0" dirty="0">
                <a:solidFill>
                  <a:srgbClr val="0B0C0C"/>
                </a:solidFill>
                <a:effectLst/>
              </a:rPr>
              <a:t>actively seek and listen to the views and experiences of pupils, staff and parents, taking prompt but proportionate action to address any concerns, where needed</a:t>
            </a:r>
          </a:p>
          <a:p>
            <a:pPr algn="l">
              <a:buFont typeface="Wingdings" panose="05000000000000000000" pitchFamily="2" charset="2"/>
              <a:buChar char="§"/>
            </a:pPr>
            <a:r>
              <a:rPr lang="en-GB" sz="7200" b="0" i="0" dirty="0">
                <a:solidFill>
                  <a:srgbClr val="0B0C0C"/>
                </a:solidFill>
                <a:effectLst/>
              </a:rPr>
              <a:t>have appropriate child protection arrangements, which:</a:t>
            </a:r>
          </a:p>
          <a:p>
            <a:pPr lvl="1" algn="l">
              <a:buFont typeface="Wingdings" panose="05000000000000000000" pitchFamily="2" charset="2"/>
              <a:buChar char="§"/>
            </a:pPr>
            <a:r>
              <a:rPr lang="en-GB" sz="7200" b="0" i="0" dirty="0">
                <a:solidFill>
                  <a:srgbClr val="0B0C0C"/>
                </a:solidFill>
                <a:effectLst/>
              </a:rPr>
              <a:t>identify pupils who may need early help, and who are at risk of harm or have been harmed. This can include, but is not limited to, neglect, abuse (including by their peers), grooming, exploitation, sexual abuse and online harm</a:t>
            </a:r>
          </a:p>
          <a:p>
            <a:pPr lvl="1" algn="l">
              <a:buFont typeface="Wingdings" panose="05000000000000000000" pitchFamily="2" charset="2"/>
              <a:buChar char="§"/>
            </a:pPr>
            <a:r>
              <a:rPr lang="en-GB" sz="7200" b="0" i="0" dirty="0">
                <a:solidFill>
                  <a:srgbClr val="0B0C0C"/>
                </a:solidFill>
                <a:effectLst/>
              </a:rPr>
              <a:t>secure the help that pupils need and, if required, refer in a timely way to those who have the expertise to help</a:t>
            </a:r>
          </a:p>
          <a:p>
            <a:pPr lvl="1" algn="l">
              <a:buFont typeface="Wingdings" panose="05000000000000000000" pitchFamily="2" charset="2"/>
              <a:buChar char="§"/>
            </a:pPr>
            <a:r>
              <a:rPr lang="en-GB" sz="7200" b="0" i="0" dirty="0">
                <a:solidFill>
                  <a:srgbClr val="0B0C0C"/>
                </a:solidFill>
                <a:effectLst/>
              </a:rPr>
              <a:t>manage safe recruitment and allegations about adults who may be a risk to pupils</a:t>
            </a:r>
          </a:p>
          <a:p>
            <a:pPr algn="l">
              <a:buFont typeface="Wingdings" panose="05000000000000000000" pitchFamily="2" charset="2"/>
              <a:buChar char="§"/>
            </a:pPr>
            <a:r>
              <a:rPr lang="en-GB" sz="7200" b="0" i="0" dirty="0">
                <a:solidFill>
                  <a:srgbClr val="0B0C0C"/>
                </a:solidFill>
                <a:effectLst/>
              </a:rPr>
              <a:t>are receptive to challenge and reflective of their own practices to ensure that safeguarding policies, systems and processes are kept under continuous review.</a:t>
            </a:r>
          </a:p>
          <a:p>
            <a:endParaRPr lang="en-GB" dirty="0"/>
          </a:p>
        </p:txBody>
      </p:sp>
    </p:spTree>
    <p:extLst>
      <p:ext uri="{BB962C8B-B14F-4D97-AF65-F5344CB8AC3E}">
        <p14:creationId xmlns:p14="http://schemas.microsoft.com/office/powerpoint/2010/main" val="3877716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895DF-371F-1905-1E59-3B87910E3C00}"/>
              </a:ext>
            </a:extLst>
          </p:cNvPr>
          <p:cNvSpPr>
            <a:spLocks noGrp="1"/>
          </p:cNvSpPr>
          <p:nvPr>
            <p:ph type="title"/>
          </p:nvPr>
        </p:nvSpPr>
        <p:spPr/>
        <p:txBody>
          <a:bodyPr/>
          <a:lstStyle/>
          <a:p>
            <a:r>
              <a:rPr lang="en-GB" dirty="0"/>
              <a:t>Inspections </a:t>
            </a:r>
          </a:p>
        </p:txBody>
      </p:sp>
      <p:sp>
        <p:nvSpPr>
          <p:cNvPr id="3" name="Content Placeholder 2">
            <a:extLst>
              <a:ext uri="{FF2B5EF4-FFF2-40B4-BE49-F238E27FC236}">
                <a16:creationId xmlns:a16="http://schemas.microsoft.com/office/drawing/2014/main" id="{069AFFB6-D866-CA86-A508-D81298A8A420}"/>
              </a:ext>
            </a:extLst>
          </p:cNvPr>
          <p:cNvSpPr>
            <a:spLocks noGrp="1"/>
          </p:cNvSpPr>
          <p:nvPr>
            <p:ph idx="1"/>
          </p:nvPr>
        </p:nvSpPr>
        <p:spPr/>
        <p:txBody>
          <a:bodyPr>
            <a:normAutofit fontScale="92500" lnSpcReduction="10000"/>
          </a:bodyPr>
          <a:lstStyle/>
          <a:p>
            <a:pPr marL="0" indent="0" algn="l">
              <a:buNone/>
            </a:pPr>
            <a:r>
              <a:rPr lang="en-GB" b="0" i="0" dirty="0">
                <a:solidFill>
                  <a:srgbClr val="0B0C0C"/>
                </a:solidFill>
                <a:effectLst/>
              </a:rPr>
              <a:t>Inspectors will be familiar with relevant guidance and statutory responsibilities for schools on safeguarding, including:</a:t>
            </a:r>
          </a:p>
          <a:p>
            <a:pPr algn="l">
              <a:buFont typeface="Wingdings" panose="05000000000000000000" pitchFamily="2" charset="2"/>
              <a:buChar char="§"/>
            </a:pPr>
            <a:r>
              <a:rPr lang="en-GB" b="0" i="0" dirty="0">
                <a:solidFill>
                  <a:srgbClr val="1D70B8"/>
                </a:solidFill>
                <a:effectLst/>
                <a:hlinkClick r:id="rId2"/>
              </a:rPr>
              <a:t>‘Keeping children safe in education: statutory guidance for schools and colleges’</a:t>
            </a:r>
            <a:endParaRPr lang="en-GB" b="0" i="0" dirty="0">
              <a:solidFill>
                <a:srgbClr val="0B0C0C"/>
              </a:solidFill>
              <a:effectLst/>
            </a:endParaRPr>
          </a:p>
          <a:p>
            <a:pPr algn="l">
              <a:buFont typeface="Wingdings" panose="05000000000000000000" pitchFamily="2" charset="2"/>
              <a:buChar char="§"/>
            </a:pPr>
            <a:r>
              <a:rPr lang="en-GB" b="0" i="0" dirty="0">
                <a:solidFill>
                  <a:srgbClr val="1D70B8"/>
                </a:solidFill>
                <a:effectLst/>
                <a:hlinkClick r:id="rId3"/>
              </a:rPr>
              <a:t>‘Working together to safeguard children’</a:t>
            </a:r>
            <a:endParaRPr lang="en-GB" b="0" i="0" dirty="0">
              <a:solidFill>
                <a:srgbClr val="0B0C0C"/>
              </a:solidFill>
              <a:effectLst/>
            </a:endParaRPr>
          </a:p>
          <a:p>
            <a:pPr algn="l">
              <a:buFont typeface="Wingdings" panose="05000000000000000000" pitchFamily="2" charset="2"/>
              <a:buChar char="§"/>
            </a:pPr>
            <a:r>
              <a:rPr lang="en-GB" b="0" i="0" dirty="0">
                <a:solidFill>
                  <a:srgbClr val="1D70B8"/>
                </a:solidFill>
                <a:effectLst/>
                <a:hlinkClick r:id="rId4"/>
              </a:rPr>
              <a:t>‘Positive environments where children can flourish’</a:t>
            </a:r>
            <a:endParaRPr lang="en-GB" b="0" i="0" dirty="0">
              <a:solidFill>
                <a:srgbClr val="1D70B8"/>
              </a:solidFill>
              <a:effectLst/>
            </a:endParaRPr>
          </a:p>
          <a:p>
            <a:pPr marL="0" indent="0" algn="l">
              <a:buNone/>
            </a:pPr>
            <a:r>
              <a:rPr lang="en-GB" dirty="0">
                <a:solidFill>
                  <a:srgbClr val="0B0C0C"/>
                </a:solidFill>
              </a:rPr>
              <a:t>How confident are you that these key documents impact your practice ?</a:t>
            </a:r>
            <a:endParaRPr lang="en-GB" b="0" i="0" dirty="0">
              <a:solidFill>
                <a:srgbClr val="0B0C0C"/>
              </a:solidFill>
              <a:effectLst/>
            </a:endParaRPr>
          </a:p>
          <a:p>
            <a:pPr marL="0" indent="0" algn="l">
              <a:buNone/>
            </a:pPr>
            <a:r>
              <a:rPr lang="en-GB" b="0" i="0" dirty="0">
                <a:solidFill>
                  <a:srgbClr val="0B0C0C"/>
                </a:solidFill>
                <a:effectLst/>
              </a:rPr>
              <a:t>Inspectors will go beyond ensuring that schools meet their statutory requirements and beyond simply reviewing documents. They will triangulate evidence gathered during the inspection to evaluate the effectiveness of the safeguarding culture that has been established in the school.</a:t>
            </a:r>
          </a:p>
          <a:p>
            <a:endParaRPr lang="en-GB" dirty="0"/>
          </a:p>
        </p:txBody>
      </p:sp>
    </p:spTree>
    <p:extLst>
      <p:ext uri="{BB962C8B-B14F-4D97-AF65-F5344CB8AC3E}">
        <p14:creationId xmlns:p14="http://schemas.microsoft.com/office/powerpoint/2010/main" val="599758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82711-2687-B8E4-F1B3-2DB01E6FA81A}"/>
              </a:ext>
            </a:extLst>
          </p:cNvPr>
          <p:cNvSpPr>
            <a:spLocks noGrp="1"/>
          </p:cNvSpPr>
          <p:nvPr>
            <p:ph type="title"/>
          </p:nvPr>
        </p:nvSpPr>
        <p:spPr/>
        <p:txBody>
          <a:bodyPr/>
          <a:lstStyle/>
          <a:p>
            <a:r>
              <a:rPr lang="en-GB" dirty="0"/>
              <a:t>Evaluating Safeguarding Culture</a:t>
            </a:r>
          </a:p>
        </p:txBody>
      </p:sp>
      <p:sp>
        <p:nvSpPr>
          <p:cNvPr id="3" name="Content Placeholder 2">
            <a:extLst>
              <a:ext uri="{FF2B5EF4-FFF2-40B4-BE49-F238E27FC236}">
                <a16:creationId xmlns:a16="http://schemas.microsoft.com/office/drawing/2014/main" id="{0D4B984A-797F-8776-73DC-FAF30E3D6DEE}"/>
              </a:ext>
            </a:extLst>
          </p:cNvPr>
          <p:cNvSpPr>
            <a:spLocks noGrp="1"/>
          </p:cNvSpPr>
          <p:nvPr>
            <p:ph idx="1"/>
          </p:nvPr>
        </p:nvSpPr>
        <p:spPr/>
        <p:txBody>
          <a:bodyPr>
            <a:normAutofit fontScale="70000" lnSpcReduction="20000"/>
          </a:bodyPr>
          <a:lstStyle/>
          <a:p>
            <a:pPr algn="l">
              <a:buFont typeface="Wingdings" panose="05000000000000000000" pitchFamily="2" charset="2"/>
              <a:buChar char="§"/>
            </a:pPr>
            <a:r>
              <a:rPr lang="en-GB" sz="4200" b="0" i="0" dirty="0">
                <a:solidFill>
                  <a:srgbClr val="0B0C0C"/>
                </a:solidFill>
                <a:effectLst/>
              </a:rPr>
              <a:t>Inspectors will evaluate the extent to which there is an effective whole-school approach to safeguarding. They will want to find out how well staff keep pupils safe.</a:t>
            </a:r>
          </a:p>
          <a:p>
            <a:pPr algn="l">
              <a:buFont typeface="Wingdings" panose="05000000000000000000" pitchFamily="2" charset="2"/>
              <a:buChar char="§"/>
            </a:pPr>
            <a:r>
              <a:rPr lang="en-GB" sz="4200" b="0" i="0" dirty="0">
                <a:solidFill>
                  <a:srgbClr val="0B0C0C"/>
                </a:solidFill>
                <a:effectLst/>
              </a:rPr>
              <a:t>They will not make judgements about safeguarding based solely on the evidence that the school presents during the inspection. To examine safeguarding culture, they must probe further and take into account a range of evidence so that they are able to evaluate the effectiveness of safeguarding arrangements over time.</a:t>
            </a:r>
          </a:p>
          <a:p>
            <a:pPr algn="l">
              <a:buFont typeface="Wingdings" panose="05000000000000000000" pitchFamily="2" charset="2"/>
              <a:buChar char="§"/>
            </a:pPr>
            <a:r>
              <a:rPr lang="en-GB" sz="4200" b="0" i="0" dirty="0">
                <a:solidFill>
                  <a:srgbClr val="0B0C0C"/>
                </a:solidFill>
                <a:effectLst/>
              </a:rPr>
              <a:t>Inspectors will look for evidence of effective safeguarding practice and at the impact of this practice on all pupils. Inspectors will examine how a school is implementing its safeguarding policies and processes effectively and how it keeps them under review.</a:t>
            </a:r>
          </a:p>
          <a:p>
            <a:endParaRPr lang="en-GB" dirty="0"/>
          </a:p>
        </p:txBody>
      </p:sp>
    </p:spTree>
    <p:extLst>
      <p:ext uri="{BB962C8B-B14F-4D97-AF65-F5344CB8AC3E}">
        <p14:creationId xmlns:p14="http://schemas.microsoft.com/office/powerpoint/2010/main" val="1186581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87B08-7115-96E0-CAA7-A721D61631AA}"/>
              </a:ext>
            </a:extLst>
          </p:cNvPr>
          <p:cNvSpPr>
            <a:spLocks noGrp="1"/>
          </p:cNvSpPr>
          <p:nvPr>
            <p:ph type="title"/>
          </p:nvPr>
        </p:nvSpPr>
        <p:spPr/>
        <p:txBody>
          <a:bodyPr/>
          <a:lstStyle/>
          <a:p>
            <a:r>
              <a:rPr lang="en-GB" dirty="0"/>
              <a:t>Evaluating Safeguarding Culture</a:t>
            </a:r>
          </a:p>
        </p:txBody>
      </p:sp>
      <p:sp>
        <p:nvSpPr>
          <p:cNvPr id="3" name="Content Placeholder 2">
            <a:extLst>
              <a:ext uri="{FF2B5EF4-FFF2-40B4-BE49-F238E27FC236}">
                <a16:creationId xmlns:a16="http://schemas.microsoft.com/office/drawing/2014/main" id="{E04BFB48-7FFF-3FCD-9A07-3DD90FC60C7A}"/>
              </a:ext>
            </a:extLst>
          </p:cNvPr>
          <p:cNvSpPr>
            <a:spLocks noGrp="1"/>
          </p:cNvSpPr>
          <p:nvPr>
            <p:ph idx="1"/>
          </p:nvPr>
        </p:nvSpPr>
        <p:spPr/>
        <p:txBody>
          <a:bodyPr>
            <a:normAutofit fontScale="92500" lnSpcReduction="20000"/>
          </a:bodyPr>
          <a:lstStyle/>
          <a:p>
            <a:pPr algn="l">
              <a:buFont typeface="Wingdings" panose="05000000000000000000" pitchFamily="2" charset="2"/>
              <a:buChar char="§"/>
            </a:pPr>
            <a:r>
              <a:rPr lang="en-GB" sz="2800" b="0" i="0" dirty="0">
                <a:solidFill>
                  <a:srgbClr val="0B0C0C"/>
                </a:solidFill>
                <a:effectLst/>
              </a:rPr>
              <a:t>Inspectors will ensure that the school has proper arrangements in place for sharing information appropriately with relevant parties, including forwarding information to schools </a:t>
            </a:r>
            <a:r>
              <a:rPr lang="en-GB" sz="2800" dirty="0">
                <a:solidFill>
                  <a:srgbClr val="0B0C0C"/>
                </a:solidFill>
              </a:rPr>
              <a:t>at the point of transition and how they inform other agencies </a:t>
            </a:r>
            <a:r>
              <a:rPr lang="en-GB" sz="2800" b="0" i="0" dirty="0">
                <a:solidFill>
                  <a:srgbClr val="0B0C0C"/>
                </a:solidFill>
                <a:effectLst/>
              </a:rPr>
              <a:t>such as the Teaching Regulation Agency, for example, around teacher misconduct.</a:t>
            </a:r>
          </a:p>
          <a:p>
            <a:pPr algn="l">
              <a:buFont typeface="Wingdings" panose="05000000000000000000" pitchFamily="2" charset="2"/>
              <a:buChar char="§"/>
            </a:pPr>
            <a:r>
              <a:rPr lang="en-GB" sz="2800" b="0" i="0" dirty="0">
                <a:solidFill>
                  <a:srgbClr val="0B0C0C"/>
                </a:solidFill>
                <a:effectLst/>
              </a:rPr>
              <a:t>On all inspections, inspectors will determine whether there have been any safeguarding incidents or allegations since the last inspection, and whether the school has taken appropriate action to safeguard the pupils affected and/or to deal with allegations.</a:t>
            </a:r>
          </a:p>
          <a:p>
            <a:pPr algn="l">
              <a:buFont typeface="Wingdings" panose="05000000000000000000" pitchFamily="2" charset="2"/>
              <a:buChar char="§"/>
            </a:pPr>
            <a:r>
              <a:rPr lang="en-GB" sz="2800" b="0" i="0" dirty="0">
                <a:solidFill>
                  <a:srgbClr val="0B0C0C"/>
                </a:solidFill>
                <a:effectLst/>
              </a:rPr>
              <a:t>Inspectors will take a proportionate account of the comments made about safeguarding from staff, pupils and parents of pupils who attend the school, balancing these alongside the other evidence collected during the inspection.</a:t>
            </a:r>
          </a:p>
          <a:p>
            <a:endParaRPr lang="en-GB" dirty="0"/>
          </a:p>
        </p:txBody>
      </p:sp>
    </p:spTree>
    <p:extLst>
      <p:ext uri="{BB962C8B-B14F-4D97-AF65-F5344CB8AC3E}">
        <p14:creationId xmlns:p14="http://schemas.microsoft.com/office/powerpoint/2010/main" val="3649061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8181-6BA3-B1E0-CE2F-5C5BC755DFB0}"/>
              </a:ext>
            </a:extLst>
          </p:cNvPr>
          <p:cNvSpPr>
            <a:spLocks noGrp="1"/>
          </p:cNvSpPr>
          <p:nvPr>
            <p:ph type="title"/>
          </p:nvPr>
        </p:nvSpPr>
        <p:spPr/>
        <p:txBody>
          <a:bodyPr/>
          <a:lstStyle/>
          <a:p>
            <a:r>
              <a:rPr lang="en-GB" dirty="0"/>
              <a:t>Talking to pupils</a:t>
            </a:r>
          </a:p>
        </p:txBody>
      </p:sp>
      <p:sp>
        <p:nvSpPr>
          <p:cNvPr id="3" name="Content Placeholder 2">
            <a:extLst>
              <a:ext uri="{FF2B5EF4-FFF2-40B4-BE49-F238E27FC236}">
                <a16:creationId xmlns:a16="http://schemas.microsoft.com/office/drawing/2014/main" id="{849273FA-A679-4B9F-27FB-16193B1F9FDF}"/>
              </a:ext>
            </a:extLst>
          </p:cNvPr>
          <p:cNvSpPr>
            <a:spLocks noGrp="1"/>
          </p:cNvSpPr>
          <p:nvPr>
            <p:ph idx="1"/>
          </p:nvPr>
        </p:nvSpPr>
        <p:spPr/>
        <p:txBody>
          <a:bodyPr>
            <a:normAutofit/>
          </a:bodyPr>
          <a:lstStyle/>
          <a:p>
            <a:pPr algn="l">
              <a:buFont typeface="Wingdings" panose="05000000000000000000" pitchFamily="2" charset="2"/>
              <a:buChar char="§"/>
            </a:pPr>
            <a:r>
              <a:rPr lang="en-GB" b="0" i="0" dirty="0">
                <a:solidFill>
                  <a:srgbClr val="0B0C0C"/>
                </a:solidFill>
                <a:effectLst/>
              </a:rPr>
              <a:t>The school must provide opportunities for inspectors to speak to pupils with no other adults present, unless there are exceptional circumstances, as it is important that pupils are able to express their views freely to inspectors. See the guidance </a:t>
            </a:r>
            <a:r>
              <a:rPr lang="en-GB" b="0" i="0" dirty="0">
                <a:solidFill>
                  <a:srgbClr val="1D70B8"/>
                </a:solidFill>
                <a:effectLst/>
                <a:hlinkClick r:id="rId2"/>
              </a:rPr>
              <a:t>‘inspectors talking to pupils on inspection’</a:t>
            </a:r>
            <a:r>
              <a:rPr lang="en-GB" b="0" i="0" dirty="0">
                <a:solidFill>
                  <a:srgbClr val="0B0C0C"/>
                </a:solidFill>
                <a:effectLst/>
              </a:rPr>
              <a:t>.</a:t>
            </a:r>
          </a:p>
          <a:p>
            <a:pPr algn="l">
              <a:buFont typeface="Wingdings" panose="05000000000000000000" pitchFamily="2" charset="2"/>
              <a:buChar char="§"/>
            </a:pPr>
            <a:r>
              <a:rPr lang="en-GB" b="0" i="0" dirty="0">
                <a:solidFill>
                  <a:srgbClr val="0B0C0C"/>
                </a:solidFill>
                <a:effectLst/>
              </a:rPr>
              <a:t>As outlined above, inspectors will triangulate evidence gathered during the inspection to evaluate the effectiveness of the safeguarding culture that has been established in the school. If inspectors cannot corroborate this evidence because they are prevented from talking to pupils on inspection, then safeguarding will likely be judged ineffective</a:t>
            </a:r>
          </a:p>
          <a:p>
            <a:endParaRPr lang="en-GB" dirty="0"/>
          </a:p>
        </p:txBody>
      </p:sp>
    </p:spTree>
    <p:extLst>
      <p:ext uri="{BB962C8B-B14F-4D97-AF65-F5344CB8AC3E}">
        <p14:creationId xmlns:p14="http://schemas.microsoft.com/office/powerpoint/2010/main" val="289102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A9C7D-0AAE-9366-D5A4-5FCBBFB379A2}"/>
              </a:ext>
            </a:extLst>
          </p:cNvPr>
          <p:cNvSpPr>
            <a:spLocks noGrp="1"/>
          </p:cNvSpPr>
          <p:nvPr>
            <p:ph type="title"/>
          </p:nvPr>
        </p:nvSpPr>
        <p:spPr/>
        <p:txBody>
          <a:bodyPr/>
          <a:lstStyle/>
          <a:p>
            <a:r>
              <a:rPr lang="en-GB" dirty="0"/>
              <a:t>Aims for this session</a:t>
            </a:r>
          </a:p>
        </p:txBody>
      </p:sp>
      <p:sp>
        <p:nvSpPr>
          <p:cNvPr id="3" name="Content Placeholder 2">
            <a:extLst>
              <a:ext uri="{FF2B5EF4-FFF2-40B4-BE49-F238E27FC236}">
                <a16:creationId xmlns:a16="http://schemas.microsoft.com/office/drawing/2014/main" id="{8B0816FC-CE8B-438A-7A29-6469679D97FE}"/>
              </a:ext>
            </a:extLst>
          </p:cNvPr>
          <p:cNvSpPr>
            <a:spLocks noGrp="1"/>
          </p:cNvSpPr>
          <p:nvPr>
            <p:ph idx="1"/>
          </p:nvPr>
        </p:nvSpPr>
        <p:spPr/>
        <p:txBody>
          <a:bodyPr/>
          <a:lstStyle/>
          <a:p>
            <a:pPr eaLnBrk="1" hangingPunct="1">
              <a:lnSpc>
                <a:spcPct val="80000"/>
              </a:lnSpc>
            </a:pPr>
            <a:r>
              <a:rPr lang="en-GB" altLang="en-US" sz="2800" dirty="0">
                <a:latin typeface="Calibri" panose="020F0502020204030204" pitchFamily="34" charset="0"/>
                <a:cs typeface="Calibri" panose="020F0502020204030204" pitchFamily="34" charset="0"/>
              </a:rPr>
              <a:t>To raise awareness of key safeguarding issues and changes in KCSIE 23 and the impac</a:t>
            </a:r>
            <a:r>
              <a:rPr lang="en-GB" altLang="en-US" dirty="0">
                <a:latin typeface="Calibri" panose="020F0502020204030204" pitchFamily="34" charset="0"/>
                <a:cs typeface="Calibri" panose="020F0502020204030204" pitchFamily="34" charset="0"/>
              </a:rPr>
              <a:t>t for you in your roles and schools in working together to safeguard children. </a:t>
            </a:r>
          </a:p>
          <a:p>
            <a:pPr eaLnBrk="1" hangingPunct="1">
              <a:lnSpc>
                <a:spcPct val="80000"/>
              </a:lnSpc>
            </a:pPr>
            <a:r>
              <a:rPr lang="en-GB" altLang="en-US" dirty="0">
                <a:latin typeface="Calibri" panose="020F0502020204030204" pitchFamily="34" charset="0"/>
                <a:cs typeface="Calibri" panose="020F0502020204030204" pitchFamily="34" charset="0"/>
              </a:rPr>
              <a:t>To ensure that you know and understand the key changes in the Trust’s Child protection and Safeguarding policy.</a:t>
            </a:r>
            <a:endParaRPr lang="en-GB" altLang="en-US" sz="2800" dirty="0">
              <a:latin typeface="Calibri" panose="020F0502020204030204" pitchFamily="34" charset="0"/>
              <a:cs typeface="Calibri" panose="020F0502020204030204" pitchFamily="34" charset="0"/>
            </a:endParaRPr>
          </a:p>
          <a:p>
            <a:pPr eaLnBrk="1" hangingPunct="1">
              <a:lnSpc>
                <a:spcPct val="80000"/>
              </a:lnSpc>
            </a:pPr>
            <a:r>
              <a:rPr lang="en-GB" altLang="en-US" dirty="0">
                <a:latin typeface="Calibri" panose="020F0502020204030204" pitchFamily="34" charset="0"/>
                <a:cs typeface="Calibri" panose="020F0502020204030204" pitchFamily="34" charset="0"/>
              </a:rPr>
              <a:t>To ensure that you are know and understand the key updates from the Ofsted Handbook for September 23 </a:t>
            </a:r>
            <a:endParaRPr lang="en-GB" altLang="en-US" sz="2800" dirty="0">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1901185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FF5DB-8059-D77B-03EE-55D8DA3C11D3}"/>
              </a:ext>
            </a:extLst>
          </p:cNvPr>
          <p:cNvSpPr>
            <a:spLocks noGrp="1"/>
          </p:cNvSpPr>
          <p:nvPr>
            <p:ph type="title"/>
          </p:nvPr>
        </p:nvSpPr>
        <p:spPr/>
        <p:txBody>
          <a:bodyPr/>
          <a:lstStyle/>
          <a:p>
            <a:r>
              <a:rPr lang="en-GB" dirty="0"/>
              <a:t>Handling allegations of abuse</a:t>
            </a:r>
          </a:p>
        </p:txBody>
      </p:sp>
      <p:sp>
        <p:nvSpPr>
          <p:cNvPr id="3" name="Content Placeholder 2">
            <a:extLst>
              <a:ext uri="{FF2B5EF4-FFF2-40B4-BE49-F238E27FC236}">
                <a16:creationId xmlns:a16="http://schemas.microsoft.com/office/drawing/2014/main" id="{D55C847F-1C52-6DCD-442D-8963E43DFC47}"/>
              </a:ext>
            </a:extLst>
          </p:cNvPr>
          <p:cNvSpPr>
            <a:spLocks noGrp="1"/>
          </p:cNvSpPr>
          <p:nvPr>
            <p:ph idx="1"/>
          </p:nvPr>
        </p:nvSpPr>
        <p:spPr/>
        <p:txBody>
          <a:bodyPr>
            <a:normAutofit fontScale="85000" lnSpcReduction="10000"/>
          </a:bodyPr>
          <a:lstStyle/>
          <a:p>
            <a:pPr marL="0" indent="0" algn="l">
              <a:buNone/>
            </a:pPr>
            <a:r>
              <a:rPr lang="en-GB" b="0" i="0" dirty="0">
                <a:solidFill>
                  <a:srgbClr val="0B0C0C"/>
                </a:solidFill>
                <a:effectLst/>
              </a:rPr>
              <a:t>Inspectors will also look at how schools handle allegations of sexual abuse, including sexual harassment and sexual violence, including the extent to which:</a:t>
            </a:r>
          </a:p>
          <a:p>
            <a:pPr algn="l">
              <a:buFont typeface="Wingdings" panose="05000000000000000000" pitchFamily="2" charset="2"/>
              <a:buChar char="§"/>
            </a:pPr>
            <a:r>
              <a:rPr lang="en-GB" b="0" i="0" dirty="0">
                <a:solidFill>
                  <a:srgbClr val="0B0C0C"/>
                </a:solidFill>
                <a:effectLst/>
              </a:rPr>
              <a:t>the school supports pupils to report concerns about harmful sexual behaviour, and makes sure it identifies and addresses any barriers that could prevent pupils from making a disclosure</a:t>
            </a:r>
          </a:p>
          <a:p>
            <a:pPr algn="l">
              <a:buFont typeface="Wingdings" panose="05000000000000000000" pitchFamily="2" charset="2"/>
              <a:buChar char="§"/>
            </a:pPr>
            <a:r>
              <a:rPr lang="en-GB" b="0" i="0" dirty="0">
                <a:solidFill>
                  <a:srgbClr val="0B0C0C"/>
                </a:solidFill>
                <a:effectLst/>
              </a:rPr>
              <a:t>staff are confident and well trained in handling reports of sexual abuse in line with part 5 of the government’s ‘Keeping children safe in education’ guidance, including incidents between children and those off school premises</a:t>
            </a:r>
          </a:p>
          <a:p>
            <a:pPr algn="l">
              <a:buFont typeface="Wingdings" panose="05000000000000000000" pitchFamily="2" charset="2"/>
              <a:buChar char="§"/>
            </a:pPr>
            <a:r>
              <a:rPr lang="en-GB" b="0" i="0" dirty="0">
                <a:solidFill>
                  <a:srgbClr val="0B0C0C"/>
                </a:solidFill>
                <a:effectLst/>
              </a:rPr>
              <a:t>the school takes allegations seriously, comprehensively records and deals with them swiftly and appropriately, and pupils are confident that this is the case</a:t>
            </a:r>
          </a:p>
          <a:p>
            <a:pPr marL="0" indent="0" algn="l">
              <a:buNone/>
            </a:pPr>
            <a:r>
              <a:rPr lang="en-GB" b="0" i="0" dirty="0">
                <a:solidFill>
                  <a:srgbClr val="0B0C0C"/>
                </a:solidFill>
                <a:effectLst/>
              </a:rPr>
              <a:t>If schools do not have adequate processes in place to manage evidence or allegations of abuse, it is likely that safeguarding will be considered ineffective.</a:t>
            </a:r>
          </a:p>
          <a:p>
            <a:endParaRPr lang="en-GB" dirty="0"/>
          </a:p>
        </p:txBody>
      </p:sp>
    </p:spTree>
    <p:extLst>
      <p:ext uri="{BB962C8B-B14F-4D97-AF65-F5344CB8AC3E}">
        <p14:creationId xmlns:p14="http://schemas.microsoft.com/office/powerpoint/2010/main" val="527987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29CF5-A0EF-B2EB-E2D8-0185A108188F}"/>
              </a:ext>
            </a:extLst>
          </p:cNvPr>
          <p:cNvSpPr>
            <a:spLocks noGrp="1"/>
          </p:cNvSpPr>
          <p:nvPr>
            <p:ph type="title"/>
          </p:nvPr>
        </p:nvSpPr>
        <p:spPr>
          <a:xfrm>
            <a:off x="838200" y="314037"/>
            <a:ext cx="10515600" cy="1376652"/>
          </a:xfrm>
        </p:spPr>
        <p:txBody>
          <a:bodyPr>
            <a:normAutofit/>
          </a:bodyPr>
          <a:lstStyle/>
          <a:p>
            <a:r>
              <a:rPr lang="en-GB" dirty="0">
                <a:solidFill>
                  <a:srgbClr val="0B0C0C"/>
                </a:solidFill>
                <a:latin typeface="+mn-lt"/>
              </a:rPr>
              <a:t>Allegations of abuse raised during inspection</a:t>
            </a:r>
            <a:br>
              <a:rPr lang="en-GB" b="1" dirty="0">
                <a:solidFill>
                  <a:srgbClr val="0B0C0C"/>
                </a:solidFill>
                <a:latin typeface="GDS Transport"/>
              </a:rPr>
            </a:br>
            <a:endParaRPr lang="en-GB" dirty="0"/>
          </a:p>
        </p:txBody>
      </p:sp>
      <p:sp>
        <p:nvSpPr>
          <p:cNvPr id="3" name="Content Placeholder 2">
            <a:extLst>
              <a:ext uri="{FF2B5EF4-FFF2-40B4-BE49-F238E27FC236}">
                <a16:creationId xmlns:a16="http://schemas.microsoft.com/office/drawing/2014/main" id="{D3B42BC0-2C01-3544-779F-ADB29879E809}"/>
              </a:ext>
            </a:extLst>
          </p:cNvPr>
          <p:cNvSpPr>
            <a:spLocks noGrp="1"/>
          </p:cNvSpPr>
          <p:nvPr>
            <p:ph idx="1"/>
          </p:nvPr>
        </p:nvSpPr>
        <p:spPr/>
        <p:txBody>
          <a:bodyPr>
            <a:normAutofit fontScale="92500" lnSpcReduction="10000"/>
          </a:bodyPr>
          <a:lstStyle/>
          <a:p>
            <a:pPr marL="0" indent="0" algn="l">
              <a:buNone/>
            </a:pPr>
            <a:r>
              <a:rPr lang="en-GB" b="0" i="0" dirty="0">
                <a:solidFill>
                  <a:srgbClr val="0B0C0C"/>
                </a:solidFill>
                <a:effectLst/>
                <a:latin typeface="GDS Transport"/>
              </a:rPr>
              <a:t>On a very small number of occasions, inspectors may come across evidence or allegations of child abuse, including sexual abuse, during an inspection.</a:t>
            </a:r>
          </a:p>
          <a:p>
            <a:pPr marL="0" indent="0" algn="l">
              <a:buNone/>
            </a:pPr>
            <a:r>
              <a:rPr lang="en-GB" b="0" i="0" dirty="0">
                <a:solidFill>
                  <a:srgbClr val="0B0C0C"/>
                </a:solidFill>
                <a:effectLst/>
                <a:latin typeface="GDS Transport"/>
              </a:rPr>
              <a:t>Inspectors will not attempt to investigate any incident or allegations but will make sure that concerns about a child’s safety are reported to the appropriate authority. Any referrals will normally be made by the designated safeguarding lead for the school (see </a:t>
            </a:r>
            <a:r>
              <a:rPr lang="en-GB" b="0" i="0" dirty="0">
                <a:solidFill>
                  <a:srgbClr val="1D70B8"/>
                </a:solidFill>
                <a:effectLst/>
                <a:latin typeface="GDS Transport"/>
                <a:hlinkClick r:id="rId2"/>
              </a:rPr>
              <a:t>‘safeguarding concerns: guidance for inspectors’</a:t>
            </a:r>
            <a:r>
              <a:rPr lang="en-GB" b="0" i="0" dirty="0">
                <a:solidFill>
                  <a:srgbClr val="0B0C0C"/>
                </a:solidFill>
                <a:effectLst/>
                <a:latin typeface="GDS Transport"/>
              </a:rPr>
              <a:t>). Inspectors must  though be satisfied that the correct referral has taken place and record this in their evidence base.</a:t>
            </a:r>
          </a:p>
          <a:p>
            <a:pPr marL="0" indent="0" algn="l">
              <a:buNone/>
            </a:pPr>
            <a:r>
              <a:rPr lang="en-GB" b="0" i="0" dirty="0">
                <a:solidFill>
                  <a:srgbClr val="0B0C0C"/>
                </a:solidFill>
                <a:effectLst/>
                <a:latin typeface="GDS Transport"/>
              </a:rPr>
              <a:t>If a child discloses to an inspector that they are suffering or at risk of abuse, the inspector will stop all other activity and focus on ensuring that the child receives the help they need. Specific guidance on what to do in this situation can be found in </a:t>
            </a:r>
            <a:r>
              <a:rPr lang="en-GB" b="0" i="0" dirty="0">
                <a:solidFill>
                  <a:srgbClr val="1D70B8"/>
                </a:solidFill>
                <a:effectLst/>
                <a:latin typeface="GDS Transport"/>
                <a:hlinkClick r:id="rId2"/>
              </a:rPr>
              <a:t>‘safeguarding concerns: guidance for inspectors’.</a:t>
            </a:r>
            <a:endParaRPr lang="en-GB" b="0" i="0" dirty="0">
              <a:solidFill>
                <a:srgbClr val="0B0C0C"/>
              </a:solidFill>
              <a:effectLst/>
              <a:latin typeface="GDS Transport"/>
            </a:endParaRPr>
          </a:p>
          <a:p>
            <a:endParaRPr lang="en-GB" dirty="0"/>
          </a:p>
        </p:txBody>
      </p:sp>
    </p:spTree>
    <p:extLst>
      <p:ext uri="{BB962C8B-B14F-4D97-AF65-F5344CB8AC3E}">
        <p14:creationId xmlns:p14="http://schemas.microsoft.com/office/powerpoint/2010/main" val="297501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81F88-2EB0-C3D6-FEA8-AC4AF4613A93}"/>
              </a:ext>
            </a:extLst>
          </p:cNvPr>
          <p:cNvSpPr>
            <a:spLocks noGrp="1"/>
          </p:cNvSpPr>
          <p:nvPr>
            <p:ph type="title"/>
          </p:nvPr>
        </p:nvSpPr>
        <p:spPr/>
        <p:txBody>
          <a:bodyPr/>
          <a:lstStyle/>
          <a:p>
            <a:r>
              <a:rPr lang="en-GB" dirty="0"/>
              <a:t>What is a minor safeguarding improvement ? </a:t>
            </a:r>
          </a:p>
        </p:txBody>
      </p:sp>
      <p:sp>
        <p:nvSpPr>
          <p:cNvPr id="3" name="Content Placeholder 2">
            <a:extLst>
              <a:ext uri="{FF2B5EF4-FFF2-40B4-BE49-F238E27FC236}">
                <a16:creationId xmlns:a16="http://schemas.microsoft.com/office/drawing/2014/main" id="{9EFA7001-30A7-AA14-0732-AEBCA67B8D1F}"/>
              </a:ext>
            </a:extLst>
          </p:cNvPr>
          <p:cNvSpPr>
            <a:spLocks noGrp="1"/>
          </p:cNvSpPr>
          <p:nvPr>
            <p:ph idx="1"/>
          </p:nvPr>
        </p:nvSpPr>
        <p:spPr/>
        <p:txBody>
          <a:bodyPr>
            <a:normAutofit fontScale="92500" lnSpcReduction="10000"/>
          </a:bodyPr>
          <a:lstStyle/>
          <a:p>
            <a:pPr marL="0" indent="0" algn="l">
              <a:buNone/>
            </a:pPr>
            <a:r>
              <a:rPr lang="en-GB" b="0" i="0" dirty="0">
                <a:solidFill>
                  <a:srgbClr val="0B0C0C"/>
                </a:solidFill>
                <a:effectLst/>
              </a:rPr>
              <a:t>Inspectors may identify minor improvements that need to be made to the school’s safeguarding practices during inspection, such as administrative errors in paperwork or out-of-date policies. </a:t>
            </a:r>
          </a:p>
          <a:p>
            <a:pPr marL="0" indent="0" algn="l">
              <a:buNone/>
            </a:pPr>
            <a:r>
              <a:rPr lang="en-GB" b="0" i="0" dirty="0">
                <a:solidFill>
                  <a:srgbClr val="0B0C0C"/>
                </a:solidFill>
                <a:effectLst/>
              </a:rPr>
              <a:t>Some of these improvements may be rectified easily before the end of the inspection. Where this is the case, inspectors will give the school the chance to make these minor improvements. </a:t>
            </a:r>
          </a:p>
          <a:p>
            <a:pPr marL="0" indent="0" algn="l">
              <a:buNone/>
            </a:pPr>
            <a:r>
              <a:rPr lang="en-GB" b="0" i="0" dirty="0">
                <a:solidFill>
                  <a:srgbClr val="0B0C0C"/>
                </a:solidFill>
                <a:effectLst/>
              </a:rPr>
              <a:t>Where minor improvements are required but these are not able to be resolved before the end of the inspection, if the school has taken steps to resolve the issue, the school can still be judged effective for safeguarding. Importantly, any minor improvements that need to be made, while strengthening safeguarding practice, will not have an immediate impact on the safety of pupils.</a:t>
            </a:r>
          </a:p>
          <a:p>
            <a:endParaRPr lang="en-GB" dirty="0"/>
          </a:p>
        </p:txBody>
      </p:sp>
    </p:spTree>
    <p:extLst>
      <p:ext uri="{BB962C8B-B14F-4D97-AF65-F5344CB8AC3E}">
        <p14:creationId xmlns:p14="http://schemas.microsoft.com/office/powerpoint/2010/main" val="4209996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5AB4-B704-D22A-78AE-9589AA4883A2}"/>
              </a:ext>
            </a:extLst>
          </p:cNvPr>
          <p:cNvSpPr>
            <a:spLocks noGrp="1"/>
          </p:cNvSpPr>
          <p:nvPr>
            <p:ph type="title"/>
          </p:nvPr>
        </p:nvSpPr>
        <p:spPr/>
        <p:txBody>
          <a:bodyPr/>
          <a:lstStyle/>
          <a:p>
            <a:r>
              <a:rPr lang="en-GB" dirty="0"/>
              <a:t>Ineffective Safeguarding </a:t>
            </a:r>
          </a:p>
        </p:txBody>
      </p:sp>
      <p:sp>
        <p:nvSpPr>
          <p:cNvPr id="5" name="Content Placeholder 4">
            <a:extLst>
              <a:ext uri="{FF2B5EF4-FFF2-40B4-BE49-F238E27FC236}">
                <a16:creationId xmlns:a16="http://schemas.microsoft.com/office/drawing/2014/main" id="{126C813F-156D-A1D6-CB1C-D73DE71F5979}"/>
              </a:ext>
            </a:extLst>
          </p:cNvPr>
          <p:cNvSpPr>
            <a:spLocks noGrp="1"/>
          </p:cNvSpPr>
          <p:nvPr>
            <p:ph idx="1"/>
          </p:nvPr>
        </p:nvSpPr>
        <p:spPr/>
        <p:txBody>
          <a:bodyPr/>
          <a:lstStyle/>
          <a:p>
            <a:r>
              <a:rPr lang="en-GB" b="0" i="0" dirty="0">
                <a:solidFill>
                  <a:srgbClr val="0B0C0C"/>
                </a:solidFill>
                <a:effectLst/>
                <a:latin typeface="GDS Transport"/>
              </a:rPr>
              <a:t>Safeguarding is ineffective when there are serious or widespread failures in the school’s safeguarding arrangements. The school’s arrangements for safeguarding pupils do not meet statutory requirements, or they give serious cause for concern, or the school has taken insufficient action to remedy weaknesses following a serious incident.</a:t>
            </a:r>
            <a:endParaRPr lang="en-GB" dirty="0"/>
          </a:p>
        </p:txBody>
      </p:sp>
    </p:spTree>
    <p:extLst>
      <p:ext uri="{BB962C8B-B14F-4D97-AF65-F5344CB8AC3E}">
        <p14:creationId xmlns:p14="http://schemas.microsoft.com/office/powerpoint/2010/main" val="42042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E8D2D-4F6E-4002-675B-0CC5AF84EE1D}"/>
              </a:ext>
            </a:extLst>
          </p:cNvPr>
          <p:cNvSpPr>
            <a:spLocks noGrp="1"/>
          </p:cNvSpPr>
          <p:nvPr>
            <p:ph type="title"/>
          </p:nvPr>
        </p:nvSpPr>
        <p:spPr/>
        <p:txBody>
          <a:bodyPr/>
          <a:lstStyle/>
          <a:p>
            <a:r>
              <a:rPr lang="en-GB" dirty="0"/>
              <a:t>What constitutes ineffective safeguarding?</a:t>
            </a:r>
          </a:p>
        </p:txBody>
      </p:sp>
      <p:sp>
        <p:nvSpPr>
          <p:cNvPr id="3" name="Content Placeholder 2">
            <a:extLst>
              <a:ext uri="{FF2B5EF4-FFF2-40B4-BE49-F238E27FC236}">
                <a16:creationId xmlns:a16="http://schemas.microsoft.com/office/drawing/2014/main" id="{5137F3D1-3ADC-E3B0-FF57-BD0EAA49BE52}"/>
              </a:ext>
            </a:extLst>
          </p:cNvPr>
          <p:cNvSpPr>
            <a:spLocks noGrp="1"/>
          </p:cNvSpPr>
          <p:nvPr>
            <p:ph idx="1"/>
          </p:nvPr>
        </p:nvSpPr>
        <p:spPr/>
        <p:txBody>
          <a:bodyPr>
            <a:normAutofit fontScale="77500" lnSpcReduction="20000"/>
          </a:bodyPr>
          <a:lstStyle/>
          <a:p>
            <a:r>
              <a:rPr lang="en-GB" dirty="0">
                <a:solidFill>
                  <a:srgbClr val="0B0C0C"/>
                </a:solidFill>
                <a:latin typeface="GDS Transport"/>
              </a:rPr>
              <a:t>I</a:t>
            </a:r>
            <a:r>
              <a:rPr lang="en-GB" b="0" i="0" dirty="0">
                <a:solidFill>
                  <a:srgbClr val="0B0C0C"/>
                </a:solidFill>
                <a:effectLst/>
                <a:latin typeface="GDS Transport"/>
              </a:rPr>
              <a:t>nsufficient action is being taken to remedy weaknesses following a serious failure of safeguarding arrangements</a:t>
            </a:r>
          </a:p>
          <a:p>
            <a:r>
              <a:rPr lang="en-GB" b="0" i="0" dirty="0">
                <a:solidFill>
                  <a:srgbClr val="0B0C0C"/>
                </a:solidFill>
                <a:effectLst/>
                <a:latin typeface="GDS Transport"/>
              </a:rPr>
              <a:t>safeguarding allegations about staff members are not being handled appropriately</a:t>
            </a:r>
          </a:p>
          <a:p>
            <a:r>
              <a:rPr lang="en-GB" b="0" i="0" dirty="0">
                <a:solidFill>
                  <a:srgbClr val="0B0C0C"/>
                </a:solidFill>
                <a:effectLst/>
                <a:latin typeface="GDS Transport"/>
              </a:rPr>
              <a:t>clear evidence of serious failures in safeguarding practice that lead pupils or particular groups of pupils not to be safe in school</a:t>
            </a:r>
          </a:p>
          <a:p>
            <a:r>
              <a:rPr lang="en-GB" b="0" i="0" dirty="0">
                <a:solidFill>
                  <a:srgbClr val="0B0C0C"/>
                </a:solidFill>
                <a:effectLst/>
                <a:latin typeface="GDS Transport"/>
              </a:rPr>
              <a:t>Statutory requirements such as DBS checks are not being met</a:t>
            </a:r>
          </a:p>
          <a:p>
            <a:r>
              <a:rPr lang="en-GB" b="0" i="0" dirty="0">
                <a:solidFill>
                  <a:srgbClr val="0B0C0C"/>
                </a:solidFill>
                <a:effectLst/>
                <a:latin typeface="GDS Transport"/>
              </a:rPr>
              <a:t>pupils have little confidence that the school or setting will address concerns about their safety, including risk of abuse, because leaders have not taken their views seriously and/or addressed relevant concerns</a:t>
            </a:r>
          </a:p>
          <a:p>
            <a:r>
              <a:rPr lang="en-GB" b="0" i="0" dirty="0">
                <a:solidFill>
                  <a:srgbClr val="0B0C0C"/>
                </a:solidFill>
                <a:effectLst/>
                <a:latin typeface="GDS Transport"/>
              </a:rPr>
              <a:t>pupils, particularly vulnerable pupils, who are not on the school site (whether long term, temporary or for part of the school day) and the school are either not clear where those pupils are or are not able to give reassurances as to the appropriate steps taken to safeguard them when off-site. This can include children absent from education and children attending inappropriate, unregistered or unmonitored alternative provision.</a:t>
            </a:r>
          </a:p>
          <a:p>
            <a:endParaRPr lang="en-GB" b="0" i="0" dirty="0">
              <a:solidFill>
                <a:srgbClr val="0B0C0C"/>
              </a:solidFill>
              <a:effectLst/>
              <a:latin typeface="GDS Transport"/>
            </a:endParaRPr>
          </a:p>
          <a:p>
            <a:endParaRPr lang="en-GB" b="0" i="0" dirty="0">
              <a:solidFill>
                <a:srgbClr val="0B0C0C"/>
              </a:solidFill>
              <a:effectLst/>
              <a:latin typeface="GDS Transport"/>
            </a:endParaRPr>
          </a:p>
          <a:p>
            <a:endParaRPr lang="en-GB" b="0" i="0" dirty="0">
              <a:solidFill>
                <a:srgbClr val="0B0C0C"/>
              </a:solidFill>
              <a:effectLst/>
              <a:latin typeface="GDS Transport"/>
            </a:endParaRPr>
          </a:p>
          <a:p>
            <a:endParaRPr lang="en-GB" b="0" i="0" dirty="0">
              <a:solidFill>
                <a:srgbClr val="0B0C0C"/>
              </a:solidFill>
              <a:effectLst/>
              <a:latin typeface="GDS Transport"/>
            </a:endParaRPr>
          </a:p>
          <a:p>
            <a:endParaRPr lang="en-GB" dirty="0"/>
          </a:p>
        </p:txBody>
      </p:sp>
    </p:spTree>
    <p:extLst>
      <p:ext uri="{BB962C8B-B14F-4D97-AF65-F5344CB8AC3E}">
        <p14:creationId xmlns:p14="http://schemas.microsoft.com/office/powerpoint/2010/main" val="895905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06C8D-6B77-951F-AF9D-C53702822674}"/>
              </a:ext>
            </a:extLst>
          </p:cNvPr>
          <p:cNvSpPr>
            <a:spLocks noGrp="1"/>
          </p:cNvSpPr>
          <p:nvPr>
            <p:ph type="title"/>
          </p:nvPr>
        </p:nvSpPr>
        <p:spPr/>
        <p:txBody>
          <a:bodyPr/>
          <a:lstStyle/>
          <a:p>
            <a:r>
              <a:rPr lang="en-GB" dirty="0"/>
              <a:t>Safer Recruitment </a:t>
            </a:r>
          </a:p>
        </p:txBody>
      </p:sp>
      <p:sp>
        <p:nvSpPr>
          <p:cNvPr id="3" name="Content Placeholder 2">
            <a:extLst>
              <a:ext uri="{FF2B5EF4-FFF2-40B4-BE49-F238E27FC236}">
                <a16:creationId xmlns:a16="http://schemas.microsoft.com/office/drawing/2014/main" id="{860D8A6A-F588-59CE-3764-6133634EAA20}"/>
              </a:ext>
            </a:extLst>
          </p:cNvPr>
          <p:cNvSpPr>
            <a:spLocks noGrp="1"/>
          </p:cNvSpPr>
          <p:nvPr>
            <p:ph idx="1"/>
          </p:nvPr>
        </p:nvSpPr>
        <p:spPr/>
        <p:txBody>
          <a:bodyPr/>
          <a:lstStyle/>
          <a:p>
            <a:pPr marL="0" indent="0">
              <a:buNone/>
            </a:pPr>
            <a:r>
              <a:rPr lang="en-GB" sz="1800" dirty="0"/>
              <a:t>Policy has been updated :</a:t>
            </a:r>
          </a:p>
          <a:p>
            <a:pPr>
              <a:buFont typeface="Wingdings" panose="05000000000000000000" pitchFamily="2" charset="2"/>
              <a:buChar char="§"/>
            </a:pPr>
            <a:r>
              <a:rPr lang="en-GB" sz="1800" dirty="0">
                <a:effectLst/>
                <a:latin typeface="Gill Sans MT" panose="020B0502020104020203" pitchFamily="34" charset="0"/>
                <a:ea typeface="Times New Roman" panose="02020603050405020304" pitchFamily="18" charset="0"/>
                <a:cs typeface="Helvetica" panose="020B0604020202020204" pitchFamily="34" charset="0"/>
              </a:rPr>
              <a:t>The use of an application form as a standard recruitment tool. When shortlisting, the final page of the application form must be removed before sharing with the panel to ensure that the recruitment process is non-discriminatory and transparent. It also enables the trust to monitor its equal opportunities policy.</a:t>
            </a:r>
          </a:p>
          <a:p>
            <a:pPr>
              <a:buFont typeface="Wingdings" panose="05000000000000000000" pitchFamily="2" charset="2"/>
              <a:buChar char="§"/>
            </a:pPr>
            <a:r>
              <a:rPr lang="en-GB" sz="1800" dirty="0">
                <a:latin typeface="Gill Sans MT" panose="020B0502020104020203" pitchFamily="34" charset="0"/>
                <a:ea typeface="Times New Roman" panose="02020603050405020304" pitchFamily="18" charset="0"/>
                <a:cs typeface="Helvetica" panose="020B0604020202020204" pitchFamily="34" charset="0"/>
              </a:rPr>
              <a:t>Ex offender information removed, and a separate policy created.</a:t>
            </a:r>
          </a:p>
          <a:p>
            <a:pPr>
              <a:buFont typeface="Wingdings" panose="05000000000000000000" pitchFamily="2" charset="2"/>
              <a:buChar char="§"/>
            </a:pPr>
            <a:r>
              <a:rPr lang="en-GB" sz="1800" dirty="0">
                <a:effectLst/>
                <a:latin typeface="Gill Sans MT" panose="020B0502020104020203" pitchFamily="34" charset="0"/>
                <a:ea typeface="Times New Roman" panose="02020603050405020304" pitchFamily="18" charset="0"/>
                <a:cs typeface="Helvetica" panose="020B0604020202020204" pitchFamily="34" charset="0"/>
              </a:rPr>
              <a:t>Following the shortlisting process, the successful candidates will be invited to complete the self-declaration of their criminal records and suitability to work with children . When this is received electronically, candidates will be asked to sign a hard copy of this completed declaration at the start of the interview process and ahead of the formal interview. Remember if there are any issues that arise within this declaration, the panel should ask about it in the formal interview.</a:t>
            </a:r>
          </a:p>
          <a:p>
            <a:pPr>
              <a:buFont typeface="Wingdings" panose="05000000000000000000" pitchFamily="2" charset="2"/>
              <a:buChar char="§"/>
            </a:pPr>
            <a:r>
              <a:rPr lang="en-GB" sz="1800" dirty="0">
                <a:latin typeface="Gill Sans MT" panose="020B0502020104020203" pitchFamily="34" charset="0"/>
                <a:ea typeface="Times New Roman" panose="02020603050405020304" pitchFamily="18" charset="0"/>
                <a:cs typeface="Helvetica" panose="020B0604020202020204" pitchFamily="34" charset="0"/>
              </a:rPr>
              <a:t>Application forms have been updated to ensure that there is the option for the applicants to say they would prefer not to say on the equal opportunities section of the form for both support staff and teaching staff. </a:t>
            </a:r>
            <a:endParaRPr lang="en-GB" sz="1800" dirty="0">
              <a:effectLst/>
              <a:latin typeface="Gill Sans MT" panose="020B0502020104020203"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413255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4F51E-AB4B-A652-94BD-1F2561CCE8B2}"/>
              </a:ext>
            </a:extLst>
          </p:cNvPr>
          <p:cNvSpPr>
            <a:spLocks noGrp="1"/>
          </p:cNvSpPr>
          <p:nvPr>
            <p:ph type="title"/>
          </p:nvPr>
        </p:nvSpPr>
        <p:spPr/>
        <p:txBody>
          <a:bodyPr/>
          <a:lstStyle/>
          <a:p>
            <a:r>
              <a:rPr lang="en-GB" dirty="0"/>
              <a:t>SCR</a:t>
            </a:r>
          </a:p>
        </p:txBody>
      </p:sp>
      <p:sp>
        <p:nvSpPr>
          <p:cNvPr id="3" name="Content Placeholder 2">
            <a:extLst>
              <a:ext uri="{FF2B5EF4-FFF2-40B4-BE49-F238E27FC236}">
                <a16:creationId xmlns:a16="http://schemas.microsoft.com/office/drawing/2014/main" id="{87CEA88F-5FAC-CD89-1CD9-51B147EE4FF0}"/>
              </a:ext>
            </a:extLst>
          </p:cNvPr>
          <p:cNvSpPr>
            <a:spLocks noGrp="1"/>
          </p:cNvSpPr>
          <p:nvPr>
            <p:ph idx="1"/>
          </p:nvPr>
        </p:nvSpPr>
        <p:spPr/>
        <p:txBody>
          <a:bodyPr/>
          <a:lstStyle/>
          <a:p>
            <a:r>
              <a:rPr lang="en-GB" dirty="0"/>
              <a:t>KCSIE has all the key information that you need and require.</a:t>
            </a:r>
          </a:p>
          <a:p>
            <a:r>
              <a:rPr lang="en-GB" dirty="0"/>
              <a:t>Following request from SBM’s in the summer we have shared our central team monitoring form for SCR’s.  Attached to the safeguarding bundle that went out in August.  This has all the latest information and checks you should be carrying out.  I have linked to the bullets in KCSIE and the guidance from GCC last year.</a:t>
            </a:r>
          </a:p>
          <a:p>
            <a:r>
              <a:rPr lang="en-GB" dirty="0"/>
              <a:t>Just keep to the headings in KCSIE  avoid put anything else into your SCR. Should this be inspected, this will be looked at and this is where questions arise !  This is both GCC and our advice.</a:t>
            </a:r>
          </a:p>
          <a:p>
            <a:endParaRPr lang="en-GB" dirty="0"/>
          </a:p>
          <a:p>
            <a:endParaRPr lang="en-GB" dirty="0"/>
          </a:p>
        </p:txBody>
      </p:sp>
    </p:spTree>
    <p:extLst>
      <p:ext uri="{BB962C8B-B14F-4D97-AF65-F5344CB8AC3E}">
        <p14:creationId xmlns:p14="http://schemas.microsoft.com/office/powerpoint/2010/main" val="4081490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8B9ED-3494-CA5A-D4D7-98D055C079F9}"/>
              </a:ext>
            </a:extLst>
          </p:cNvPr>
          <p:cNvSpPr>
            <a:spLocks noGrp="1"/>
          </p:cNvSpPr>
          <p:nvPr>
            <p:ph type="title"/>
          </p:nvPr>
        </p:nvSpPr>
        <p:spPr/>
        <p:txBody>
          <a:bodyPr/>
          <a:lstStyle/>
          <a:p>
            <a:r>
              <a:rPr lang="en-GB" dirty="0"/>
              <a:t>New policy for recruitment of ex-offenders</a:t>
            </a:r>
          </a:p>
        </p:txBody>
      </p:sp>
      <p:sp>
        <p:nvSpPr>
          <p:cNvPr id="3" name="Content Placeholder 2">
            <a:extLst>
              <a:ext uri="{FF2B5EF4-FFF2-40B4-BE49-F238E27FC236}">
                <a16:creationId xmlns:a16="http://schemas.microsoft.com/office/drawing/2014/main" id="{613B043C-B8B0-7253-5A95-890F98E7AF07}"/>
              </a:ext>
            </a:extLst>
          </p:cNvPr>
          <p:cNvSpPr>
            <a:spLocks noGrp="1"/>
          </p:cNvSpPr>
          <p:nvPr>
            <p:ph idx="1"/>
          </p:nvPr>
        </p:nvSpPr>
        <p:spPr>
          <a:xfrm>
            <a:off x="838200" y="1690688"/>
            <a:ext cx="10515600" cy="4486275"/>
          </a:xfrm>
        </p:spPr>
        <p:txBody>
          <a:bodyPr>
            <a:normAutofit/>
          </a:bodyPr>
          <a:lstStyle/>
          <a:p>
            <a:pPr>
              <a:buFont typeface="Wingdings" panose="05000000000000000000" pitchFamily="2" charset="2"/>
              <a:buChar char="§"/>
            </a:pPr>
            <a:r>
              <a:rPr lang="en-GB" sz="2000" dirty="0"/>
              <a:t>This statutory information was contained within the safer recruitment policy.  This has now been referred to but treated as a separate document.  This policy must be shared on your school's website.</a:t>
            </a:r>
          </a:p>
          <a:p>
            <a:pPr>
              <a:buFont typeface="Wingdings" panose="05000000000000000000" pitchFamily="2" charset="2"/>
              <a:buChar char="§"/>
            </a:pPr>
            <a:r>
              <a:rPr lang="en-GB" sz="2000" dirty="0"/>
              <a:t>When recruiting for any post this policy must be shared as part of the pack.</a:t>
            </a:r>
          </a:p>
          <a:p>
            <a:pPr>
              <a:buFont typeface="Wingdings" panose="05000000000000000000" pitchFamily="2" charset="2"/>
              <a:buChar char="§"/>
            </a:pPr>
            <a:r>
              <a:rPr lang="en-GB" sz="2000" dirty="0"/>
              <a:t>Reminder when s</a:t>
            </a:r>
            <a:r>
              <a:rPr lang="en-GB" sz="2000" dirty="0">
                <a:effectLst/>
                <a:ea typeface="Calibri" panose="020F0502020204030204" pitchFamily="34" charset="0"/>
                <a:cs typeface="Arial" panose="020B0604020202020204" pitchFamily="34" charset="0"/>
              </a:rPr>
              <a:t>hort listing, the separate declaration form re criminal record or information that may make them unsuitable to work with children must be sent and completed ahead of the interview process. This should be signed at interview.</a:t>
            </a:r>
          </a:p>
          <a:p>
            <a:pPr>
              <a:buFont typeface="Wingdings" panose="05000000000000000000" pitchFamily="2" charset="2"/>
              <a:buChar char="§"/>
            </a:pPr>
            <a:r>
              <a:rPr lang="en-GB" sz="2000" dirty="0">
                <a:solidFill>
                  <a:srgbClr val="0B0C0C"/>
                </a:solidFill>
                <a:effectLst/>
                <a:ea typeface="Times New Roman" panose="02020603050405020304" pitchFamily="18" charset="0"/>
                <a:cs typeface="Arial" panose="020B0604020202020204" pitchFamily="34" charset="0"/>
              </a:rPr>
              <a:t>At interview, or in a separate discussion, DGAT schools will ensure that an open and measured discussion takes place about any offences or other matter that might be relevant to the position. Failure to reveal information that is directly relevant to the position sought, could lead to withdrawal of an offer of employment.</a:t>
            </a:r>
          </a:p>
          <a:p>
            <a:pPr>
              <a:buFont typeface="Wingdings" panose="05000000000000000000" pitchFamily="2" charset="2"/>
              <a:buChar char="§"/>
            </a:pPr>
            <a:r>
              <a:rPr lang="en-GB" sz="2000" dirty="0">
                <a:effectLst/>
                <a:ea typeface="Times New Roman" panose="02020603050405020304" pitchFamily="18" charset="0"/>
              </a:rPr>
              <a:t>Any DBS that contains information (caution, reprimand, conviction, soft information) will be referred to Gloucestershire County Council DBS Panel for consideration.</a:t>
            </a:r>
          </a:p>
          <a:p>
            <a:pPr marL="0" indent="0">
              <a:buNone/>
            </a:pPr>
            <a:endParaRPr lang="en-GB" sz="1800" dirty="0">
              <a:effectLst/>
              <a:latin typeface="Times New Roman" panose="02020603050405020304" pitchFamily="18" charset="0"/>
              <a:ea typeface="Times New Roman" panose="02020603050405020304" pitchFamily="18" charset="0"/>
            </a:endParaRPr>
          </a:p>
          <a:p>
            <a:pPr marL="0" indent="0">
              <a:buNone/>
            </a:pPr>
            <a:endParaRPr lang="en-GB" sz="1800" dirty="0"/>
          </a:p>
        </p:txBody>
      </p:sp>
    </p:spTree>
    <p:extLst>
      <p:ext uri="{BB962C8B-B14F-4D97-AF65-F5344CB8AC3E}">
        <p14:creationId xmlns:p14="http://schemas.microsoft.com/office/powerpoint/2010/main" val="3955079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14835-243E-F065-0FF9-AA70E3E48E85}"/>
              </a:ext>
            </a:extLst>
          </p:cNvPr>
          <p:cNvSpPr>
            <a:spLocks noGrp="1"/>
          </p:cNvSpPr>
          <p:nvPr>
            <p:ph type="title"/>
          </p:nvPr>
        </p:nvSpPr>
        <p:spPr/>
        <p:txBody>
          <a:bodyPr/>
          <a:lstStyle/>
          <a:p>
            <a:r>
              <a:rPr lang="en-GB" dirty="0"/>
              <a:t>APS</a:t>
            </a:r>
          </a:p>
        </p:txBody>
      </p:sp>
      <p:sp>
        <p:nvSpPr>
          <p:cNvPr id="3" name="Content Placeholder 2">
            <a:extLst>
              <a:ext uri="{FF2B5EF4-FFF2-40B4-BE49-F238E27FC236}">
                <a16:creationId xmlns:a16="http://schemas.microsoft.com/office/drawing/2014/main" id="{653F8222-DFB3-E929-1D56-0D14028201A2}"/>
              </a:ext>
            </a:extLst>
          </p:cNvPr>
          <p:cNvSpPr>
            <a:spLocks noGrp="1"/>
          </p:cNvSpPr>
          <p:nvPr>
            <p:ph idx="1"/>
          </p:nvPr>
        </p:nvSpPr>
        <p:spPr/>
        <p:txBody>
          <a:bodyPr>
            <a:normAutofit fontScale="77500" lnSpcReduction="20000"/>
          </a:bodyPr>
          <a:lstStyle/>
          <a:p>
            <a:r>
              <a:rPr lang="en-GB" dirty="0"/>
              <a:t>Leaders should ensure that they have visited and ensured that they have checked thoroughly any alternative provision they are electing to use to support the education of any pupil.  You need to have your information about the checks you have undertaken to share with the inspector. </a:t>
            </a:r>
          </a:p>
          <a:p>
            <a:r>
              <a:rPr lang="en-GB" dirty="0"/>
              <a:t>Similarly, to other risk assessments you undertake, you will want to be assured that all the employment checks you would undertake have been carried out and you have a letter from the leaders confirming this.  APS do not need to be on the school’s SCR.</a:t>
            </a:r>
          </a:p>
          <a:p>
            <a:r>
              <a:rPr lang="en-GB" dirty="0"/>
              <a:t>Guidance from QAL shared last year reminds leaders about the checks that they should undertake. Please review this. </a:t>
            </a:r>
          </a:p>
          <a:p>
            <a:r>
              <a:rPr lang="en-GB" dirty="0">
                <a:solidFill>
                  <a:srgbClr val="0B0C0C"/>
                </a:solidFill>
              </a:rPr>
              <a:t>I</a:t>
            </a:r>
            <a:r>
              <a:rPr lang="en-GB" b="0" i="0" dirty="0">
                <a:solidFill>
                  <a:srgbClr val="0B0C0C"/>
                </a:solidFill>
                <a:effectLst/>
              </a:rPr>
              <a:t>nspectors will evaluate the extent to which these placements are safe and effective in promoting pupils’ progress. They will normally visit a sample of the alternative providers used and, if required, may speak to local authorities, other agencies and parents/carers to gather evidence. Inspectors will want to understand how providers ensure that pupils who attend multiple settings or part time are kept safe when they are not on site for the whole school day.</a:t>
            </a:r>
          </a:p>
          <a:p>
            <a:endParaRPr lang="en-GB" dirty="0"/>
          </a:p>
        </p:txBody>
      </p:sp>
    </p:spTree>
    <p:extLst>
      <p:ext uri="{BB962C8B-B14F-4D97-AF65-F5344CB8AC3E}">
        <p14:creationId xmlns:p14="http://schemas.microsoft.com/office/powerpoint/2010/main" val="154253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631AE-3B04-D500-6A72-13D8C0663BDE}"/>
              </a:ext>
            </a:extLst>
          </p:cNvPr>
          <p:cNvSpPr>
            <a:spLocks noGrp="1"/>
          </p:cNvSpPr>
          <p:nvPr>
            <p:ph type="title"/>
          </p:nvPr>
        </p:nvSpPr>
        <p:spPr/>
        <p:txBody>
          <a:bodyPr/>
          <a:lstStyle/>
          <a:p>
            <a:r>
              <a:rPr lang="en-GB" dirty="0"/>
              <a:t>Outcomes from Safeguarding Audit</a:t>
            </a:r>
          </a:p>
        </p:txBody>
      </p:sp>
      <p:sp>
        <p:nvSpPr>
          <p:cNvPr id="3" name="Content Placeholder 2">
            <a:extLst>
              <a:ext uri="{FF2B5EF4-FFF2-40B4-BE49-F238E27FC236}">
                <a16:creationId xmlns:a16="http://schemas.microsoft.com/office/drawing/2014/main" id="{A5BEA051-4F8A-B051-AE1F-96E174A90104}"/>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11548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F1D98-53DF-8D51-FB90-456E07CE863D}"/>
              </a:ext>
            </a:extLst>
          </p:cNvPr>
          <p:cNvSpPr>
            <a:spLocks noGrp="1"/>
          </p:cNvSpPr>
          <p:nvPr>
            <p:ph type="title"/>
          </p:nvPr>
        </p:nvSpPr>
        <p:spPr/>
        <p:txBody>
          <a:bodyPr/>
          <a:lstStyle/>
          <a:p>
            <a:r>
              <a:rPr lang="en-GB" dirty="0"/>
              <a:t>Key information</a:t>
            </a:r>
          </a:p>
        </p:txBody>
      </p:sp>
      <p:sp>
        <p:nvSpPr>
          <p:cNvPr id="3" name="Content Placeholder 2">
            <a:extLst>
              <a:ext uri="{FF2B5EF4-FFF2-40B4-BE49-F238E27FC236}">
                <a16:creationId xmlns:a16="http://schemas.microsoft.com/office/drawing/2014/main" id="{DF20AE78-A894-F822-03E6-DE262D7491E8}"/>
              </a:ext>
            </a:extLst>
          </p:cNvPr>
          <p:cNvSpPr>
            <a:spLocks noGrp="1"/>
          </p:cNvSpPr>
          <p:nvPr>
            <p:ph idx="1"/>
          </p:nvPr>
        </p:nvSpPr>
        <p:spPr/>
        <p:txBody>
          <a:bodyPr>
            <a:normAutofit fontScale="62500" lnSpcReduction="20000"/>
          </a:bodyPr>
          <a:lstStyle/>
          <a:p>
            <a:pPr algn="just">
              <a:lnSpc>
                <a:spcPct val="114000"/>
              </a:lnSpc>
              <a:spcBef>
                <a:spcPts val="500"/>
              </a:spcBef>
              <a:spcAft>
                <a:spcPts val="500"/>
              </a:spcAft>
              <a:buFont typeface="Wingdings" panose="05000000000000000000" pitchFamily="2" charset="2"/>
              <a:buChar char="§"/>
            </a:pPr>
            <a:r>
              <a:rPr lang="en-US" dirty="0">
                <a:solidFill>
                  <a:schemeClr val="tx1"/>
                </a:solidFill>
              </a:rPr>
              <a:t>‘</a:t>
            </a:r>
            <a:r>
              <a:rPr lang="en-US" sz="3400" dirty="0">
                <a:solidFill>
                  <a:schemeClr val="tx1"/>
                </a:solidFill>
                <a:hlinkClick r:id="rId2">
                  <a:extLst>
                    <a:ext uri="{A12FA001-AC4F-418D-AE19-62706E023703}">
                      <ahyp:hlinkClr xmlns:ahyp="http://schemas.microsoft.com/office/drawing/2018/hyperlinkcolor" val="tx"/>
                    </a:ext>
                  </a:extLst>
                </a:hlinkClick>
              </a:rPr>
              <a:t>Keeping children safe in education 202</a:t>
            </a:r>
            <a:r>
              <a:rPr lang="en-US" sz="3400" dirty="0">
                <a:solidFill>
                  <a:schemeClr val="tx1"/>
                </a:solidFill>
              </a:rPr>
              <a:t>3’ (KCSIE) is statutory guidance from the DfE which schools must have regard to while carrying out their duties to safeguard and promote the welfare of children. It was published following a public consultation held in early 2023. </a:t>
            </a:r>
          </a:p>
          <a:p>
            <a:pPr algn="just">
              <a:lnSpc>
                <a:spcPct val="114000"/>
              </a:lnSpc>
              <a:spcBef>
                <a:spcPts val="500"/>
              </a:spcBef>
              <a:spcAft>
                <a:spcPts val="500"/>
              </a:spcAft>
              <a:buFont typeface="Wingdings" panose="05000000000000000000" pitchFamily="2" charset="2"/>
              <a:buChar char="§"/>
            </a:pPr>
            <a:r>
              <a:rPr lang="en-US" sz="3400" dirty="0">
                <a:solidFill>
                  <a:schemeClr val="tx1"/>
                </a:solidFill>
              </a:rPr>
              <a:t>This is statutory guidance. From 1 September 2023, this guidance replaces the previous version of KCSIE released in 2022. This year we are asking all staff to read Part 1 and 5 and Annex B of the guidance. Office staff and those responsible for recruitment of staff must also read Part 3.  As DSL and DDSL’s you must read the entire document. </a:t>
            </a:r>
          </a:p>
          <a:p>
            <a:pPr algn="just">
              <a:lnSpc>
                <a:spcPct val="114000"/>
              </a:lnSpc>
              <a:spcBef>
                <a:spcPts val="500"/>
              </a:spcBef>
              <a:spcAft>
                <a:spcPts val="500"/>
              </a:spcAft>
              <a:buFont typeface="Wingdings" panose="05000000000000000000" pitchFamily="2" charset="2"/>
              <a:buChar char="§"/>
            </a:pPr>
            <a:r>
              <a:rPr lang="en-US" sz="3400" dirty="0">
                <a:solidFill>
                  <a:schemeClr val="tx1"/>
                </a:solidFill>
              </a:rPr>
              <a:t>The Trust Safeguarding policy, Code of Conduct as well as other associated documents have been updated in response to this latest guidance. </a:t>
            </a:r>
            <a:r>
              <a:rPr lang="en-US" sz="3400" dirty="0"/>
              <a:t>As in previous years the highlighted yellow in the document has been left for you as leaders to ensure that you know what the changes are. A clean version needs to be updated to the website not these versions. </a:t>
            </a:r>
            <a:endParaRPr lang="en-US" sz="3400" dirty="0">
              <a:solidFill>
                <a:schemeClr val="tx1"/>
              </a:solidFill>
            </a:endParaRPr>
          </a:p>
          <a:p>
            <a:endParaRPr lang="en-GB" dirty="0"/>
          </a:p>
        </p:txBody>
      </p:sp>
    </p:spTree>
    <p:extLst>
      <p:ext uri="{BB962C8B-B14F-4D97-AF65-F5344CB8AC3E}">
        <p14:creationId xmlns:p14="http://schemas.microsoft.com/office/powerpoint/2010/main" val="3450342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822B-CBF7-49E4-A720-391F3BA8F5D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7C5AD05-3D10-2DF2-3548-1BC2982A3F8D}"/>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585245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6FCF-EA9C-4F1F-DBBD-394F3EE41FD0}"/>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BD38D238-7BAD-1526-2A13-E9A8D83A21B5}"/>
              </a:ext>
            </a:extLst>
          </p:cNvPr>
          <p:cNvSpPr>
            <a:spLocks noGrp="1"/>
          </p:cNvSpPr>
          <p:nvPr>
            <p:ph type="body" idx="1"/>
          </p:nvPr>
        </p:nvSpPr>
        <p:spPr/>
        <p:txBody>
          <a:bodyPr/>
          <a:lstStyle/>
          <a:p>
            <a:endParaRPr lang="en-GB"/>
          </a:p>
        </p:txBody>
      </p:sp>
      <p:sp>
        <p:nvSpPr>
          <p:cNvPr id="4" name="Content Placeholder 3">
            <a:extLst>
              <a:ext uri="{FF2B5EF4-FFF2-40B4-BE49-F238E27FC236}">
                <a16:creationId xmlns:a16="http://schemas.microsoft.com/office/drawing/2014/main" id="{E9E58BBB-3DF4-044E-C2AD-2FD4751C4909}"/>
              </a:ext>
            </a:extLst>
          </p:cNvPr>
          <p:cNvSpPr>
            <a:spLocks noGrp="1"/>
          </p:cNvSpPr>
          <p:nvPr>
            <p:ph sz="half" idx="2"/>
          </p:nvPr>
        </p:nvSpPr>
        <p:spPr/>
        <p:txBody>
          <a:bodyPr/>
          <a:lstStyle/>
          <a:p>
            <a:endParaRPr lang="en-GB"/>
          </a:p>
        </p:txBody>
      </p:sp>
      <p:sp>
        <p:nvSpPr>
          <p:cNvPr id="5" name="Text Placeholder 4">
            <a:extLst>
              <a:ext uri="{FF2B5EF4-FFF2-40B4-BE49-F238E27FC236}">
                <a16:creationId xmlns:a16="http://schemas.microsoft.com/office/drawing/2014/main" id="{BE933818-C5B5-CEF0-7870-704B90793510}"/>
              </a:ext>
            </a:extLst>
          </p:cNvPr>
          <p:cNvSpPr>
            <a:spLocks noGrp="1"/>
          </p:cNvSpPr>
          <p:nvPr>
            <p:ph type="body" sz="quarter" idx="3"/>
          </p:nvPr>
        </p:nvSpPr>
        <p:spPr/>
        <p:txBody>
          <a:bodyPr/>
          <a:lstStyle/>
          <a:p>
            <a:endParaRPr lang="en-GB"/>
          </a:p>
        </p:txBody>
      </p:sp>
      <p:sp>
        <p:nvSpPr>
          <p:cNvPr id="6" name="Content Placeholder 5">
            <a:extLst>
              <a:ext uri="{FF2B5EF4-FFF2-40B4-BE49-F238E27FC236}">
                <a16:creationId xmlns:a16="http://schemas.microsoft.com/office/drawing/2014/main" id="{D5FD7021-B148-575E-33DD-13F21A151E89}"/>
              </a:ext>
            </a:extLst>
          </p:cNvPr>
          <p:cNvSpPr>
            <a:spLocks noGrp="1"/>
          </p:cNvSpPr>
          <p:nvPr>
            <p:ph sz="quarter" idx="4"/>
          </p:nvPr>
        </p:nvSpPr>
        <p:spPr/>
        <p:txBody>
          <a:bodyPr/>
          <a:lstStyle/>
          <a:p>
            <a:endParaRPr lang="en-GB"/>
          </a:p>
        </p:txBody>
      </p:sp>
    </p:spTree>
    <p:extLst>
      <p:ext uri="{BB962C8B-B14F-4D97-AF65-F5344CB8AC3E}">
        <p14:creationId xmlns:p14="http://schemas.microsoft.com/office/powerpoint/2010/main" val="3248530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BE404-EAD6-B174-6698-1C0C3BB76E4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B262EA9-07E9-39DB-6401-CB0702169397}"/>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290BC596-8297-D256-339F-00E0DF7F5BC0}"/>
              </a:ext>
            </a:extLst>
          </p:cNvPr>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3989758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14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BB62-7802-CC49-4A74-6C600C8491D5}"/>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372469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D81B-FC36-0AE1-C409-0239C3CDEC1E}"/>
              </a:ext>
            </a:extLst>
          </p:cNvPr>
          <p:cNvSpPr>
            <a:spLocks noGrp="1"/>
          </p:cNvSpPr>
          <p:nvPr>
            <p:ph type="title"/>
          </p:nvPr>
        </p:nvSpPr>
        <p:spPr/>
        <p:txBody>
          <a:bodyPr/>
          <a:lstStyle/>
          <a:p>
            <a:r>
              <a:rPr lang="en-GB" dirty="0"/>
              <a:t>Key information</a:t>
            </a:r>
          </a:p>
        </p:txBody>
      </p:sp>
      <p:sp>
        <p:nvSpPr>
          <p:cNvPr id="3" name="Content Placeholder 2">
            <a:extLst>
              <a:ext uri="{FF2B5EF4-FFF2-40B4-BE49-F238E27FC236}">
                <a16:creationId xmlns:a16="http://schemas.microsoft.com/office/drawing/2014/main" id="{10F786CB-B339-F195-F0E2-28C112742DE6}"/>
              </a:ext>
            </a:extLst>
          </p:cNvPr>
          <p:cNvSpPr>
            <a:spLocks noGrp="1"/>
          </p:cNvSpPr>
          <p:nvPr>
            <p:ph idx="1"/>
          </p:nvPr>
        </p:nvSpPr>
        <p:spPr/>
        <p:txBody>
          <a:bodyPr>
            <a:normAutofit fontScale="85000" lnSpcReduction="10000"/>
          </a:bodyPr>
          <a:lstStyle/>
          <a:p>
            <a:pPr algn="just">
              <a:lnSpc>
                <a:spcPct val="114000"/>
              </a:lnSpc>
              <a:spcBef>
                <a:spcPts val="500"/>
              </a:spcBef>
              <a:spcAft>
                <a:spcPts val="500"/>
              </a:spcAft>
              <a:buFont typeface="Wingdings" panose="05000000000000000000" pitchFamily="2" charset="2"/>
              <a:buChar char="§"/>
            </a:pPr>
            <a:r>
              <a:rPr lang="en-US" sz="2600" dirty="0">
                <a:solidFill>
                  <a:schemeClr val="tx1"/>
                </a:solidFill>
              </a:rPr>
              <a:t>Staff are required to sign to say that they have read and understood this at the beginning of th</a:t>
            </a:r>
            <a:r>
              <a:rPr lang="en-US" sz="2600" dirty="0"/>
              <a:t>e academic year, </a:t>
            </a:r>
            <a:r>
              <a:rPr lang="en-US" sz="2600" dirty="0">
                <a:solidFill>
                  <a:schemeClr val="tx1"/>
                </a:solidFill>
              </a:rPr>
              <a:t>and this is then shared with the DCEO by the end of September 23 to ensure that across the trust all staff have read and understood this latest guidance.</a:t>
            </a:r>
          </a:p>
          <a:p>
            <a:pPr algn="just">
              <a:lnSpc>
                <a:spcPct val="114000"/>
              </a:lnSpc>
              <a:spcBef>
                <a:spcPts val="500"/>
              </a:spcBef>
              <a:spcAft>
                <a:spcPts val="500"/>
              </a:spcAft>
              <a:buFont typeface="Wingdings" panose="05000000000000000000" pitchFamily="2" charset="2"/>
              <a:buChar char="§"/>
            </a:pPr>
            <a:r>
              <a:rPr lang="en-US" sz="2600" dirty="0">
                <a:solidFill>
                  <a:schemeClr val="tx1"/>
                </a:solidFill>
              </a:rPr>
              <a:t>Safeguarding and promoting the welfare of children is everyone’s responsibility, and Trust schools should make sure their approach to safeguarding is child-</a:t>
            </a:r>
            <a:r>
              <a:rPr lang="en-GB" sz="2600" dirty="0">
                <a:solidFill>
                  <a:schemeClr val="tx1"/>
                </a:solidFill>
              </a:rPr>
              <a:t>centred</a:t>
            </a:r>
            <a:r>
              <a:rPr lang="en-US" sz="2600" dirty="0">
                <a:solidFill>
                  <a:schemeClr val="tx1"/>
                </a:solidFill>
              </a:rPr>
              <a:t>, meaning that they should consider, at all times, what is in the best interest of the child. Professional curiosity leading all concerns and discussions about the child. </a:t>
            </a:r>
          </a:p>
          <a:p>
            <a:pPr algn="just">
              <a:lnSpc>
                <a:spcPct val="114000"/>
              </a:lnSpc>
              <a:spcBef>
                <a:spcPts val="500"/>
              </a:spcBef>
              <a:spcAft>
                <a:spcPts val="500"/>
              </a:spcAft>
              <a:buFont typeface="Wingdings" panose="05000000000000000000" pitchFamily="2" charset="2"/>
              <a:buChar char="§"/>
            </a:pPr>
            <a:r>
              <a:rPr lang="en-US" sz="2600" dirty="0"/>
              <a:t>Reminder that the DCEO is the executive leader responsible for Safeguarding across the Trust and the Venerable Hilary Dawson is the Trustee responsible for Safeguarding. </a:t>
            </a:r>
            <a:endParaRPr lang="en-US" sz="2600" dirty="0">
              <a:solidFill>
                <a:schemeClr val="tx1"/>
              </a:solidFill>
            </a:endParaRPr>
          </a:p>
          <a:p>
            <a:endParaRPr lang="en-GB" dirty="0"/>
          </a:p>
        </p:txBody>
      </p:sp>
    </p:spTree>
    <p:extLst>
      <p:ext uri="{BB962C8B-B14F-4D97-AF65-F5344CB8AC3E}">
        <p14:creationId xmlns:p14="http://schemas.microsoft.com/office/powerpoint/2010/main" val="2589182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244D3-9D40-7177-3D97-863E5233F25C}"/>
              </a:ext>
            </a:extLst>
          </p:cNvPr>
          <p:cNvSpPr>
            <a:spLocks noGrp="1"/>
          </p:cNvSpPr>
          <p:nvPr>
            <p:ph type="title"/>
          </p:nvPr>
        </p:nvSpPr>
        <p:spPr/>
        <p:txBody>
          <a:bodyPr/>
          <a:lstStyle/>
          <a:p>
            <a:r>
              <a:rPr lang="en-GB" dirty="0"/>
              <a:t>Safer working practices</a:t>
            </a:r>
          </a:p>
        </p:txBody>
      </p:sp>
      <p:sp>
        <p:nvSpPr>
          <p:cNvPr id="3" name="Content Placeholder 2">
            <a:extLst>
              <a:ext uri="{FF2B5EF4-FFF2-40B4-BE49-F238E27FC236}">
                <a16:creationId xmlns:a16="http://schemas.microsoft.com/office/drawing/2014/main" id="{F1FC4E2A-1CC0-A666-218C-3B4C362FC10C}"/>
              </a:ext>
            </a:extLst>
          </p:cNvPr>
          <p:cNvSpPr>
            <a:spLocks noGrp="1"/>
          </p:cNvSpPr>
          <p:nvPr>
            <p:ph idx="1"/>
          </p:nvPr>
        </p:nvSpPr>
        <p:spPr/>
        <p:txBody>
          <a:bodyPr>
            <a:normAutofit fontScale="85000" lnSpcReduction="20000"/>
          </a:bodyPr>
          <a:lstStyle/>
          <a:p>
            <a:pPr marL="0" indent="0" eaLnBrk="1" hangingPunct="1">
              <a:spcBef>
                <a:spcPct val="50000"/>
              </a:spcBef>
              <a:buClrTx/>
              <a:buSzTx/>
              <a:buNone/>
            </a:pPr>
            <a:r>
              <a:rPr lang="en-GB" altLang="en-US" sz="2800" dirty="0">
                <a:latin typeface="Calibri" panose="020F0502020204030204" pitchFamily="34" charset="0"/>
              </a:rPr>
              <a:t>Trust code of conduct must be read and followed at all times. </a:t>
            </a:r>
          </a:p>
          <a:p>
            <a:pPr eaLnBrk="1" hangingPunct="1">
              <a:spcBef>
                <a:spcPct val="50000"/>
              </a:spcBef>
              <a:buClrTx/>
              <a:buSzTx/>
              <a:buFont typeface="Wingdings" panose="05000000000000000000" pitchFamily="2" charset="2"/>
              <a:buChar char="§"/>
            </a:pPr>
            <a:r>
              <a:rPr lang="en-GB" altLang="en-US" sz="2800" dirty="0">
                <a:latin typeface="Calibri" panose="020F0502020204030204" pitchFamily="34" charset="0"/>
              </a:rPr>
              <a:t>Staff behaviour must be professional at all times – including dress, language and online communication</a:t>
            </a:r>
          </a:p>
          <a:p>
            <a:pPr eaLnBrk="1" hangingPunct="1">
              <a:spcBef>
                <a:spcPct val="50000"/>
              </a:spcBef>
              <a:buClrTx/>
              <a:buSzTx/>
              <a:buFont typeface="Wingdings" panose="05000000000000000000" pitchFamily="2" charset="2"/>
              <a:buChar char="§"/>
            </a:pPr>
            <a:r>
              <a:rPr lang="en-GB" altLang="en-US" sz="2800" dirty="0">
                <a:latin typeface="Calibri" panose="020F0502020204030204" pitchFamily="34" charset="0"/>
              </a:rPr>
              <a:t>Staff should not be in personal communication with pupils, this includes texting, messaging, social networking sites etc.</a:t>
            </a:r>
          </a:p>
          <a:p>
            <a:pPr eaLnBrk="1" hangingPunct="1">
              <a:spcBef>
                <a:spcPct val="50000"/>
              </a:spcBef>
              <a:buClrTx/>
              <a:buSzTx/>
              <a:buFont typeface="Wingdings" panose="05000000000000000000" pitchFamily="2" charset="2"/>
              <a:buChar char="§"/>
            </a:pPr>
            <a:r>
              <a:rPr lang="en-GB" altLang="en-US" sz="2800" dirty="0">
                <a:latin typeface="Calibri" panose="020F0502020204030204" pitchFamily="34" charset="0"/>
              </a:rPr>
              <a:t>Report any situation where a pupil or parent comes to depend on you </a:t>
            </a:r>
            <a:r>
              <a:rPr lang="en-GB" altLang="en-US" dirty="0">
                <a:latin typeface="Calibri" panose="020F0502020204030204" pitchFamily="34" charset="0"/>
              </a:rPr>
              <a:t>for support or may have developed an infatuation. Discuss with your DSL/HT</a:t>
            </a:r>
          </a:p>
          <a:p>
            <a:pPr eaLnBrk="1" hangingPunct="1">
              <a:spcBef>
                <a:spcPct val="50000"/>
              </a:spcBef>
              <a:buClrTx/>
              <a:buSzTx/>
              <a:buFont typeface="Wingdings" panose="05000000000000000000" pitchFamily="2" charset="2"/>
              <a:buChar char="§"/>
            </a:pPr>
            <a:r>
              <a:rPr lang="en-GB" altLang="en-US" sz="2800" dirty="0">
                <a:latin typeface="Calibri" panose="020F0502020204030204" pitchFamily="34" charset="0"/>
              </a:rPr>
              <a:t>Staff should not offer lifts outside agreed requirements of their role</a:t>
            </a:r>
          </a:p>
          <a:p>
            <a:pPr eaLnBrk="1" hangingPunct="1">
              <a:spcBef>
                <a:spcPct val="50000"/>
              </a:spcBef>
              <a:buClrTx/>
              <a:buSzTx/>
              <a:buFont typeface="Wingdings" panose="05000000000000000000" pitchFamily="2" charset="2"/>
              <a:buChar char="§"/>
            </a:pPr>
            <a:r>
              <a:rPr lang="en-GB" altLang="en-US" sz="2800" dirty="0">
                <a:latin typeface="Calibri" panose="020F0502020204030204" pitchFamily="34" charset="0"/>
              </a:rPr>
              <a:t>Out of school contact must be planned and agreed with senior staff and parents. Appropriate social contact will be easily recognised and openly acknowledged.</a:t>
            </a:r>
          </a:p>
          <a:p>
            <a:pPr eaLnBrk="1" hangingPunct="1">
              <a:spcBef>
                <a:spcPct val="50000"/>
              </a:spcBef>
              <a:buClrTx/>
              <a:buSzTx/>
              <a:buFont typeface="Wingdings" panose="05000000000000000000" pitchFamily="2" charset="2"/>
              <a:buChar char="§"/>
            </a:pPr>
            <a:r>
              <a:rPr lang="en-GB" altLang="en-US" sz="2800" dirty="0">
                <a:latin typeface="Calibri" panose="020F0502020204030204" pitchFamily="34" charset="0"/>
              </a:rPr>
              <a:t>Staff are in a position of trust and the power and age difference means they are not “friends” with pupils.</a:t>
            </a:r>
          </a:p>
          <a:p>
            <a:endParaRPr lang="en-GB" dirty="0"/>
          </a:p>
        </p:txBody>
      </p:sp>
    </p:spTree>
    <p:extLst>
      <p:ext uri="{BB962C8B-B14F-4D97-AF65-F5344CB8AC3E}">
        <p14:creationId xmlns:p14="http://schemas.microsoft.com/office/powerpoint/2010/main" val="800306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6217-E645-3EB4-33E7-8D32ACB53C4F}"/>
              </a:ext>
            </a:extLst>
          </p:cNvPr>
          <p:cNvSpPr>
            <a:spLocks noGrp="1"/>
          </p:cNvSpPr>
          <p:nvPr>
            <p:ph type="title"/>
          </p:nvPr>
        </p:nvSpPr>
        <p:spPr/>
        <p:txBody>
          <a:bodyPr/>
          <a:lstStyle/>
          <a:p>
            <a:r>
              <a:rPr lang="en-GB" dirty="0"/>
              <a:t>Key updates</a:t>
            </a:r>
          </a:p>
        </p:txBody>
      </p:sp>
      <p:sp>
        <p:nvSpPr>
          <p:cNvPr id="3" name="Content Placeholder 2">
            <a:extLst>
              <a:ext uri="{FF2B5EF4-FFF2-40B4-BE49-F238E27FC236}">
                <a16:creationId xmlns:a16="http://schemas.microsoft.com/office/drawing/2014/main" id="{3D15234E-D5CF-FB23-E41E-712ADA6DE364}"/>
              </a:ext>
            </a:extLst>
          </p:cNvPr>
          <p:cNvSpPr>
            <a:spLocks noGrp="1"/>
          </p:cNvSpPr>
          <p:nvPr>
            <p:ph idx="1"/>
          </p:nvPr>
        </p:nvSpPr>
        <p:spPr/>
        <p:txBody>
          <a:bodyPr>
            <a:normAutofit lnSpcReduction="10000"/>
          </a:bodyPr>
          <a:lstStyle/>
          <a:p>
            <a:pPr algn="just">
              <a:buFont typeface="Wingdings" panose="05000000000000000000" pitchFamily="2" charset="2"/>
              <a:buChar char="§"/>
            </a:pPr>
            <a:r>
              <a:rPr kumimoji="0" lang="en-US" sz="2800" i="0" u="none" strike="noStrike" kern="1200" cap="none" spc="0" normalizeH="0" baseline="0" noProof="0" dirty="0">
                <a:ln>
                  <a:noFill/>
                </a:ln>
                <a:effectLst/>
                <a:uLnTx/>
                <a:uFillTx/>
                <a:ea typeface="+mn-ea"/>
                <a:cs typeface="+mn-cs"/>
              </a:rPr>
              <a:t>Filtering and monitoring systems should </a:t>
            </a:r>
            <a:r>
              <a:rPr kumimoji="0" lang="en-US" sz="2800" b="1" i="0" u="none" strike="noStrike" kern="1200" cap="none" spc="0" normalizeH="0" baseline="0" noProof="0" dirty="0">
                <a:ln>
                  <a:noFill/>
                </a:ln>
                <a:effectLst/>
                <a:uLnTx/>
                <a:uFillTx/>
                <a:ea typeface="+mn-ea"/>
                <a:cs typeface="+mn-cs"/>
              </a:rPr>
              <a:t>now be reflected </a:t>
            </a:r>
            <a:r>
              <a:rPr kumimoji="0" lang="en-US" sz="2800" i="0" u="none" strike="noStrike" kern="1200" cap="none" spc="0" normalizeH="0" baseline="0" noProof="0" dirty="0">
                <a:ln>
                  <a:noFill/>
                </a:ln>
                <a:effectLst/>
                <a:uLnTx/>
                <a:uFillTx/>
                <a:ea typeface="+mn-ea"/>
                <a:cs typeface="+mn-cs"/>
              </a:rPr>
              <a:t>in training and safeguarding policies. </a:t>
            </a:r>
          </a:p>
          <a:p>
            <a:pPr algn="just">
              <a:buFont typeface="Wingdings" panose="05000000000000000000" pitchFamily="2" charset="2"/>
              <a:buChar char="§"/>
            </a:pPr>
            <a:r>
              <a:rPr kumimoji="0" lang="en-US" sz="2800" i="0" u="none" strike="noStrike" kern="1200" cap="none" spc="0" normalizeH="0" baseline="0" noProof="0" dirty="0">
                <a:ln>
                  <a:noFill/>
                </a:ln>
                <a:effectLst/>
                <a:uLnTx/>
                <a:uFillTx/>
                <a:ea typeface="+mn-ea"/>
                <a:cs typeface="+mn-cs"/>
              </a:rPr>
              <a:t>Schools should </a:t>
            </a:r>
            <a:r>
              <a:rPr kumimoji="0" lang="en-US" sz="2800" b="1" i="0" u="none" strike="noStrike" kern="1200" cap="none" spc="0" normalizeH="0" baseline="0" noProof="0" dirty="0">
                <a:ln>
                  <a:noFill/>
                </a:ln>
                <a:effectLst/>
                <a:uLnTx/>
                <a:uFillTx/>
                <a:ea typeface="+mn-ea"/>
                <a:cs typeface="+mn-cs"/>
              </a:rPr>
              <a:t>inform shortlisted candidates </a:t>
            </a:r>
            <a:r>
              <a:rPr kumimoji="0" lang="en-US" sz="2800" i="0" u="none" strike="noStrike" kern="1200" cap="none" spc="0" normalizeH="0" baseline="0" noProof="0" dirty="0">
                <a:ln>
                  <a:noFill/>
                </a:ln>
                <a:effectLst/>
                <a:uLnTx/>
                <a:uFillTx/>
                <a:ea typeface="+mn-ea"/>
                <a:cs typeface="+mn-cs"/>
              </a:rPr>
              <a:t>that online searches will be carried out</a:t>
            </a:r>
          </a:p>
          <a:p>
            <a:pPr algn="just">
              <a:buFont typeface="Wingdings" panose="05000000000000000000" pitchFamily="2" charset="2"/>
              <a:buChar char="§"/>
            </a:pPr>
            <a:r>
              <a:rPr kumimoji="0" lang="en-US" sz="2800" i="0" u="none" strike="noStrike" kern="1200" cap="none" spc="0" normalizeH="0" baseline="0" noProof="0" dirty="0">
                <a:ln>
                  <a:noFill/>
                </a:ln>
                <a:effectLst/>
                <a:uLnTx/>
                <a:uFillTx/>
                <a:ea typeface="+mn-ea"/>
                <a:cs typeface="+mn-cs"/>
              </a:rPr>
              <a:t>Guidance has been </a:t>
            </a:r>
            <a:r>
              <a:rPr kumimoji="0" lang="en-US" sz="2800" b="1" i="0" u="none" strike="noStrike" kern="1200" cap="none" spc="0" normalizeH="0" baseline="0" noProof="0" dirty="0">
                <a:ln>
                  <a:noFill/>
                </a:ln>
                <a:effectLst/>
                <a:uLnTx/>
                <a:uFillTx/>
                <a:ea typeface="+mn-ea"/>
                <a:cs typeface="+mn-cs"/>
              </a:rPr>
              <a:t>added</a:t>
            </a:r>
            <a:r>
              <a:rPr kumimoji="0" lang="en-US" sz="2800" i="0" u="none" strike="noStrike" kern="1200" cap="none" spc="0" normalizeH="0" baseline="0" noProof="0" dirty="0">
                <a:ln>
                  <a:noFill/>
                </a:ln>
                <a:effectLst/>
                <a:uLnTx/>
                <a:uFillTx/>
                <a:ea typeface="+mn-ea"/>
                <a:cs typeface="+mn-cs"/>
              </a:rPr>
              <a:t> on managing allegations against </a:t>
            </a:r>
            <a:r>
              <a:rPr kumimoji="0" lang="en-US" sz="2800" i="0" u="none" strike="noStrike" kern="1200" cap="none" spc="0" normalizeH="0" baseline="0" noProof="0" dirty="0" err="1">
                <a:ln>
                  <a:noFill/>
                </a:ln>
                <a:effectLst/>
                <a:uLnTx/>
                <a:uFillTx/>
                <a:ea typeface="+mn-ea"/>
                <a:cs typeface="+mn-cs"/>
              </a:rPr>
              <a:t>organisations</a:t>
            </a:r>
            <a:r>
              <a:rPr kumimoji="0" lang="en-US" sz="2800" i="0" u="none" strike="noStrike" kern="1200" cap="none" spc="0" normalizeH="0" baseline="0" noProof="0" dirty="0">
                <a:ln>
                  <a:noFill/>
                </a:ln>
                <a:effectLst/>
                <a:uLnTx/>
                <a:uFillTx/>
                <a:ea typeface="+mn-ea"/>
                <a:cs typeface="+mn-cs"/>
              </a:rPr>
              <a:t> or individuals hiring out the school premises</a:t>
            </a:r>
          </a:p>
          <a:p>
            <a:pPr algn="just">
              <a:buFont typeface="Wingdings" panose="05000000000000000000" pitchFamily="2" charset="2"/>
              <a:buChar char="§"/>
            </a:pPr>
            <a:r>
              <a:rPr kumimoji="0" lang="en-US" sz="2800" i="0" u="none" strike="noStrike" kern="1200" cap="none" spc="0" normalizeH="0" baseline="0" noProof="0" dirty="0">
                <a:ln>
                  <a:noFill/>
                </a:ln>
                <a:effectLst/>
                <a:uLnTx/>
                <a:uFillTx/>
                <a:ea typeface="+mn-ea"/>
                <a:cs typeface="+mn-cs"/>
              </a:rPr>
              <a:t>Forced marriage guidance has </a:t>
            </a:r>
            <a:r>
              <a:rPr kumimoji="0" lang="en-US" sz="2800" b="1" i="0" u="none" strike="noStrike" kern="1200" cap="none" spc="0" normalizeH="0" baseline="0" noProof="0" dirty="0">
                <a:ln>
                  <a:noFill/>
                </a:ln>
                <a:effectLst/>
                <a:uLnTx/>
                <a:uFillTx/>
                <a:ea typeface="+mn-ea"/>
                <a:cs typeface="+mn-cs"/>
              </a:rPr>
              <a:t>been updated </a:t>
            </a:r>
            <a:r>
              <a:rPr kumimoji="0" lang="en-US" sz="2800" i="0" u="none" strike="noStrike" kern="1200" cap="none" spc="0" normalizeH="0" baseline="0" noProof="0" dirty="0">
                <a:ln>
                  <a:noFill/>
                </a:ln>
                <a:effectLst/>
                <a:uLnTx/>
                <a:uFillTx/>
                <a:ea typeface="+mn-ea"/>
                <a:cs typeface="+mn-cs"/>
              </a:rPr>
              <a:t>to reflect legal changes in February 2023</a:t>
            </a:r>
          </a:p>
          <a:p>
            <a:pPr algn="just">
              <a:buFont typeface="Wingdings" panose="05000000000000000000" pitchFamily="2" charset="2"/>
              <a:buChar char="§"/>
            </a:pPr>
            <a:r>
              <a:rPr kumimoji="0" lang="en-US" sz="2800" i="0" u="none" strike="noStrike" kern="1200" cap="none" spc="0" normalizeH="0" baseline="0" noProof="0" dirty="0">
                <a:ln>
                  <a:noFill/>
                </a:ln>
                <a:effectLst/>
                <a:uLnTx/>
                <a:uFillTx/>
                <a:ea typeface="+mn-ea"/>
                <a:cs typeface="+mn-cs"/>
              </a:rPr>
              <a:t>A </a:t>
            </a:r>
            <a:r>
              <a:rPr kumimoji="0" lang="en-US" sz="2800" b="1" i="0" u="none" strike="noStrike" kern="1200" cap="none" spc="0" normalizeH="0" baseline="0" noProof="0" dirty="0">
                <a:ln>
                  <a:noFill/>
                </a:ln>
                <a:effectLst/>
                <a:uLnTx/>
                <a:uFillTx/>
                <a:ea typeface="+mn-ea"/>
                <a:cs typeface="+mn-cs"/>
              </a:rPr>
              <a:t>distinction has been made </a:t>
            </a:r>
            <a:r>
              <a:rPr kumimoji="0" lang="en-US" sz="2800" i="0" u="none" strike="noStrike" kern="1200" cap="none" spc="0" normalizeH="0" baseline="0" noProof="0" dirty="0">
                <a:ln>
                  <a:noFill/>
                </a:ln>
                <a:effectLst/>
                <a:uLnTx/>
                <a:uFillTx/>
                <a:ea typeface="+mn-ea"/>
                <a:cs typeface="+mn-cs"/>
              </a:rPr>
              <a:t>between ‘children missing education’ and ‘children absent from education’</a:t>
            </a:r>
          </a:p>
          <a:p>
            <a:endParaRPr lang="en-GB" dirty="0"/>
          </a:p>
        </p:txBody>
      </p:sp>
    </p:spTree>
    <p:extLst>
      <p:ext uri="{BB962C8B-B14F-4D97-AF65-F5344CB8AC3E}">
        <p14:creationId xmlns:p14="http://schemas.microsoft.com/office/powerpoint/2010/main" val="2061479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ECEF-547C-5593-BFD4-79DE7D0A21AE}"/>
              </a:ext>
            </a:extLst>
          </p:cNvPr>
          <p:cNvSpPr>
            <a:spLocks noGrp="1"/>
          </p:cNvSpPr>
          <p:nvPr>
            <p:ph type="title"/>
          </p:nvPr>
        </p:nvSpPr>
        <p:spPr/>
        <p:txBody>
          <a:bodyPr/>
          <a:lstStyle/>
          <a:p>
            <a:r>
              <a:rPr lang="en-GB" dirty="0"/>
              <a:t>Monitoring and Filtering Form</a:t>
            </a:r>
          </a:p>
        </p:txBody>
      </p:sp>
      <p:sp>
        <p:nvSpPr>
          <p:cNvPr id="3" name="Content Placeholder 2">
            <a:extLst>
              <a:ext uri="{FF2B5EF4-FFF2-40B4-BE49-F238E27FC236}">
                <a16:creationId xmlns:a16="http://schemas.microsoft.com/office/drawing/2014/main" id="{F03D6E33-E220-9725-653F-6DD49155A1C7}"/>
              </a:ext>
            </a:extLst>
          </p:cNvPr>
          <p:cNvSpPr>
            <a:spLocks noGrp="1"/>
          </p:cNvSpPr>
          <p:nvPr>
            <p:ph idx="1"/>
          </p:nvPr>
        </p:nvSpPr>
        <p:spPr/>
        <p:txBody>
          <a:bodyPr>
            <a:normAutofit fontScale="92500" lnSpcReduction="20000"/>
          </a:bodyPr>
          <a:lstStyle/>
          <a:p>
            <a:pPr>
              <a:buFont typeface="Wingdings" panose="05000000000000000000" pitchFamily="2" charset="2"/>
              <a:buChar char="§"/>
            </a:pPr>
            <a:r>
              <a:rPr kumimoji="0" lang="en-US" sz="2800" i="0" u="none" strike="noStrike" kern="1200" cap="none" spc="0" normalizeH="0" baseline="0" noProof="0" dirty="0">
                <a:ln>
                  <a:noFill/>
                </a:ln>
                <a:effectLst/>
                <a:uLnTx/>
                <a:uFillTx/>
                <a:ea typeface="+mn-ea"/>
                <a:cs typeface="+mn-cs"/>
              </a:rPr>
              <a:t>Filtering and monitoring systems should now be reflected in training and safeguarding policies.  This is an extension of the responsibilities which were strengthened last year and follow on from the release of the DFE Digital Standards earlier last academic year. </a:t>
            </a:r>
            <a:endParaRPr lang="en-US" dirty="0"/>
          </a:p>
          <a:p>
            <a:pPr>
              <a:buFont typeface="Wingdings" panose="05000000000000000000" pitchFamily="2" charset="2"/>
              <a:buChar char="§"/>
            </a:pPr>
            <a:r>
              <a:rPr kumimoji="0" lang="en-US" sz="2800" i="0" u="none" strike="noStrike" kern="1200" cap="none" spc="0" normalizeH="0" baseline="0" noProof="0" dirty="0">
                <a:ln>
                  <a:noFill/>
                </a:ln>
                <a:effectLst/>
                <a:uLnTx/>
                <a:uFillTx/>
                <a:ea typeface="+mn-ea"/>
                <a:cs typeface="+mn-cs"/>
              </a:rPr>
              <a:t>The Trust has provided all schools with a monitoring form linked</a:t>
            </a:r>
            <a:r>
              <a:rPr lang="en-US" dirty="0"/>
              <a:t> to the DFE digital standards to ensure that all required checks are undertaken. </a:t>
            </a:r>
          </a:p>
          <a:p>
            <a:pPr>
              <a:buFont typeface="Wingdings" panose="05000000000000000000" pitchFamily="2" charset="2"/>
              <a:buChar char="§"/>
            </a:pPr>
            <a:r>
              <a:rPr kumimoji="0" lang="en-US" sz="2800" i="0" u="none" strike="noStrike" kern="1200" cap="none" spc="0" normalizeH="0" baseline="0" noProof="0" dirty="0">
                <a:ln>
                  <a:noFill/>
                </a:ln>
                <a:effectLst/>
                <a:uLnTx/>
                <a:uFillTx/>
                <a:ea typeface="+mn-ea"/>
                <a:cs typeface="+mn-cs"/>
              </a:rPr>
              <a:t>To help you complete this </a:t>
            </a:r>
            <a:r>
              <a:rPr lang="en-US" dirty="0"/>
              <a:t>form, we have ensured that all the relevant hyperlinks are provided to give you the guidance you need. </a:t>
            </a:r>
          </a:p>
          <a:p>
            <a:pPr>
              <a:buFont typeface="Wingdings" panose="05000000000000000000" pitchFamily="2" charset="2"/>
              <a:buChar char="§"/>
            </a:pPr>
            <a:r>
              <a:rPr kumimoji="0" lang="en-US" sz="2800" i="0" u="none" strike="noStrike" kern="1200" cap="none" spc="0" normalizeH="0" baseline="0" noProof="0" dirty="0">
                <a:ln>
                  <a:noFill/>
                </a:ln>
                <a:effectLst/>
                <a:uLnTx/>
                <a:uFillTx/>
                <a:ea typeface="+mn-ea"/>
                <a:cs typeface="+mn-cs"/>
              </a:rPr>
              <a:t>You should know and understand your responsibilities with regard to filtering and monitoring and you should make sure that all your staff know and understand theirs. Section A of the form relates to this. </a:t>
            </a:r>
          </a:p>
          <a:p>
            <a:pPr>
              <a:buFont typeface="Wingdings" panose="05000000000000000000" pitchFamily="2" charset="2"/>
              <a:buChar char="§"/>
            </a:pPr>
            <a:r>
              <a:rPr lang="en-US" dirty="0"/>
              <a:t>You should have a clear understanding with your chosen provider about their responsibilities</a:t>
            </a:r>
            <a:r>
              <a:rPr kumimoji="0" lang="en-US" sz="2800" i="0" u="none" strike="noStrike" kern="1200" cap="none" spc="0" normalizeH="0" baseline="0" noProof="0" dirty="0">
                <a:ln>
                  <a:noFill/>
                </a:ln>
                <a:effectLst/>
                <a:uLnTx/>
                <a:uFillTx/>
                <a:ea typeface="+mn-ea"/>
                <a:cs typeface="+mn-cs"/>
              </a:rPr>
              <a:t>.</a:t>
            </a:r>
          </a:p>
          <a:p>
            <a:endParaRPr lang="en-US" dirty="0"/>
          </a:p>
          <a:p>
            <a:endParaRPr kumimoji="0" lang="en-US" sz="2800" i="0" u="none" strike="noStrike" kern="1200" cap="none" spc="0" normalizeH="0" baseline="0" noProof="0" dirty="0">
              <a:ln>
                <a:noFill/>
              </a:ln>
              <a:effectLst/>
              <a:uLnTx/>
              <a:uFillTx/>
              <a:ea typeface="+mn-ea"/>
              <a:cs typeface="+mn-cs"/>
            </a:endParaRPr>
          </a:p>
          <a:p>
            <a:endParaRPr lang="en-GB" dirty="0"/>
          </a:p>
        </p:txBody>
      </p:sp>
    </p:spTree>
    <p:extLst>
      <p:ext uri="{BB962C8B-B14F-4D97-AF65-F5344CB8AC3E}">
        <p14:creationId xmlns:p14="http://schemas.microsoft.com/office/powerpoint/2010/main" val="4051822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5C281-1E77-2754-EA62-715617605CCB}"/>
              </a:ext>
            </a:extLst>
          </p:cNvPr>
          <p:cNvSpPr>
            <a:spLocks noGrp="1"/>
          </p:cNvSpPr>
          <p:nvPr>
            <p:ph type="title"/>
          </p:nvPr>
        </p:nvSpPr>
        <p:spPr/>
        <p:txBody>
          <a:bodyPr/>
          <a:lstStyle/>
          <a:p>
            <a:r>
              <a:rPr lang="en-GB" dirty="0"/>
              <a:t>So, what does this mean for us as a Trust ? </a:t>
            </a:r>
          </a:p>
        </p:txBody>
      </p:sp>
      <p:sp>
        <p:nvSpPr>
          <p:cNvPr id="3" name="Content Placeholder 2">
            <a:extLst>
              <a:ext uri="{FF2B5EF4-FFF2-40B4-BE49-F238E27FC236}">
                <a16:creationId xmlns:a16="http://schemas.microsoft.com/office/drawing/2014/main" id="{222759E1-8746-C0E4-8A50-1A3B82534B0F}"/>
              </a:ext>
            </a:extLst>
          </p:cNvPr>
          <p:cNvSpPr>
            <a:spLocks noGrp="1"/>
          </p:cNvSpPr>
          <p:nvPr>
            <p:ph idx="1"/>
          </p:nvPr>
        </p:nvSpPr>
        <p:spPr/>
        <p:txBody>
          <a:bodyPr>
            <a:normAutofit fontScale="85000" lnSpcReduction="20000"/>
          </a:bodyPr>
          <a:lstStyle/>
          <a:p>
            <a:pPr>
              <a:buFont typeface="Wingdings" panose="05000000000000000000" pitchFamily="2" charset="2"/>
              <a:buChar char="§"/>
            </a:pPr>
            <a:r>
              <a:rPr lang="en-US" dirty="0"/>
              <a:t>You should review your provision for filtering and monitoring at least annually. Section B of the form undertakes all the review information you should check for. </a:t>
            </a:r>
          </a:p>
          <a:p>
            <a:pPr>
              <a:buFont typeface="Wingdings" panose="05000000000000000000" pitchFamily="2" charset="2"/>
              <a:buChar char="§"/>
            </a:pPr>
            <a:r>
              <a:rPr kumimoji="0" lang="en-US" sz="2800" i="0" u="none" strike="noStrike" kern="1200" cap="none" spc="0" normalizeH="0" baseline="0" noProof="0" dirty="0">
                <a:ln>
                  <a:noFill/>
                </a:ln>
                <a:effectLst/>
                <a:uLnTx/>
                <a:uFillTx/>
                <a:ea typeface="+mn-ea"/>
                <a:cs typeface="+mn-cs"/>
              </a:rPr>
              <a:t>Your filtering system should block harmful and inappropriate content without</a:t>
            </a:r>
            <a:r>
              <a:rPr lang="en-US" dirty="0"/>
              <a:t> unreasonably impacting on teaching and learning. Section C relates to this -  it includes hyper links to self certified provider statements as well to support this. </a:t>
            </a:r>
            <a:endParaRPr kumimoji="0" lang="en-US" sz="2800" i="0" u="none" strike="noStrike" kern="1200" cap="none" spc="0" normalizeH="0" baseline="0" noProof="0" dirty="0">
              <a:ln>
                <a:noFill/>
              </a:ln>
              <a:effectLst/>
              <a:uLnTx/>
              <a:uFillTx/>
              <a:ea typeface="+mn-ea"/>
              <a:cs typeface="+mn-cs"/>
            </a:endParaRPr>
          </a:p>
          <a:p>
            <a:pPr>
              <a:buFont typeface="Wingdings" panose="05000000000000000000" pitchFamily="2" charset="2"/>
              <a:buChar char="§"/>
            </a:pPr>
            <a:r>
              <a:rPr lang="en-US" dirty="0"/>
              <a:t>You should ensure that all staff know and understand what actions to take should they come across something that has slipped through the filtering system.  You should know how this is to be followed up and recorded. This will be reinforced by ensuring that all staff update their cyber security training annually.</a:t>
            </a:r>
          </a:p>
          <a:p>
            <a:pPr>
              <a:buFont typeface="Wingdings" panose="05000000000000000000" pitchFamily="2" charset="2"/>
              <a:buChar char="§"/>
            </a:pPr>
            <a:r>
              <a:rPr kumimoji="0" lang="en-US" sz="2800" i="0" u="none" strike="noStrike" kern="1200" cap="none" spc="0" normalizeH="0" baseline="0" noProof="0" dirty="0">
                <a:ln>
                  <a:noFill/>
                </a:ln>
                <a:effectLst/>
                <a:uLnTx/>
                <a:uFillTx/>
                <a:ea typeface="+mn-ea"/>
                <a:cs typeface="+mn-cs"/>
              </a:rPr>
              <a:t>You should know and understand </a:t>
            </a:r>
            <a:r>
              <a:rPr lang="en-US" dirty="0"/>
              <a:t>how to teach pupils to safeguard themselves and the actions that they should take in the event of something slipping through the net .</a:t>
            </a:r>
          </a:p>
          <a:p>
            <a:pPr>
              <a:buFont typeface="Wingdings" panose="05000000000000000000" pitchFamily="2" charset="2"/>
              <a:buChar char="§"/>
            </a:pPr>
            <a:r>
              <a:rPr lang="en-US" dirty="0"/>
              <a:t>You should have effective monitoring strategies that meet the safeguarding needs of your school. Section D of the form. </a:t>
            </a:r>
          </a:p>
          <a:p>
            <a:endParaRPr lang="en-GB" dirty="0"/>
          </a:p>
          <a:p>
            <a:endParaRPr lang="en-GB" dirty="0"/>
          </a:p>
        </p:txBody>
      </p:sp>
    </p:spTree>
    <p:extLst>
      <p:ext uri="{BB962C8B-B14F-4D97-AF65-F5344CB8AC3E}">
        <p14:creationId xmlns:p14="http://schemas.microsoft.com/office/powerpoint/2010/main" val="3144978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D6FA1-974A-B160-361D-150FAC64EE2E}"/>
              </a:ext>
            </a:extLst>
          </p:cNvPr>
          <p:cNvSpPr>
            <a:spLocks noGrp="1"/>
          </p:cNvSpPr>
          <p:nvPr>
            <p:ph type="title"/>
          </p:nvPr>
        </p:nvSpPr>
        <p:spPr/>
        <p:txBody>
          <a:bodyPr>
            <a:normAutofit/>
          </a:bodyPr>
          <a:lstStyle/>
          <a:p>
            <a:r>
              <a:rPr kumimoji="0" lang="en-US" sz="4400" i="0" u="none" strike="noStrike" kern="1200" cap="none" spc="0" normalizeH="0" baseline="0" noProof="0" dirty="0">
                <a:ln>
                  <a:noFill/>
                </a:ln>
                <a:effectLst/>
                <a:uLnTx/>
                <a:uFillTx/>
                <a:ea typeface="+mn-ea"/>
                <a:cs typeface="+mn-cs"/>
              </a:rPr>
              <a:t>So what does this mean for us as a Trust ? </a:t>
            </a:r>
            <a:br>
              <a:rPr kumimoji="0" lang="en-US" sz="4400" i="0" u="none" strike="noStrike" kern="1200" cap="none" spc="0" normalizeH="0" baseline="0" noProof="0" dirty="0">
                <a:ln>
                  <a:noFill/>
                </a:ln>
                <a:effectLst/>
                <a:uLnTx/>
                <a:uFillTx/>
                <a:ea typeface="+mn-ea"/>
                <a:cs typeface="+mn-cs"/>
              </a:rPr>
            </a:br>
            <a:endParaRPr lang="en-GB" dirty="0"/>
          </a:p>
        </p:txBody>
      </p:sp>
      <p:sp>
        <p:nvSpPr>
          <p:cNvPr id="3" name="Content Placeholder 2">
            <a:extLst>
              <a:ext uri="{FF2B5EF4-FFF2-40B4-BE49-F238E27FC236}">
                <a16:creationId xmlns:a16="http://schemas.microsoft.com/office/drawing/2014/main" id="{494EED0A-5193-908D-DCB0-FE1FF47C9981}"/>
              </a:ext>
            </a:extLst>
          </p:cNvPr>
          <p:cNvSpPr>
            <a:spLocks noGrp="1"/>
          </p:cNvSpPr>
          <p:nvPr>
            <p:ph idx="1"/>
          </p:nvPr>
        </p:nvSpPr>
        <p:spPr/>
        <p:txBody>
          <a:bodyPr/>
          <a:lstStyle/>
          <a:p>
            <a:pPr marL="0" indent="0">
              <a:buNone/>
            </a:pPr>
            <a:r>
              <a:rPr lang="en-US" dirty="0"/>
              <a:t>Schools should </a:t>
            </a:r>
            <a:r>
              <a:rPr lang="en-US" b="1" dirty="0"/>
              <a:t>inform shortlisted candidates </a:t>
            </a:r>
            <a:r>
              <a:rPr lang="en-US" dirty="0"/>
              <a:t>that online searches will be carried out.</a:t>
            </a:r>
          </a:p>
          <a:p>
            <a:pPr>
              <a:buFont typeface="Wingdings" panose="05000000000000000000" pitchFamily="2" charset="2"/>
              <a:buChar char="§"/>
            </a:pPr>
            <a:r>
              <a:rPr lang="en-US" dirty="0"/>
              <a:t>This has been part of our safer recruitment policy since September 2022. No change required. </a:t>
            </a:r>
          </a:p>
          <a:p>
            <a:pPr marL="0" indent="0">
              <a:buNone/>
            </a:pPr>
            <a:endParaRPr lang="en-GB" dirty="0"/>
          </a:p>
        </p:txBody>
      </p:sp>
    </p:spTree>
    <p:extLst>
      <p:ext uri="{BB962C8B-B14F-4D97-AF65-F5344CB8AC3E}">
        <p14:creationId xmlns:p14="http://schemas.microsoft.com/office/powerpoint/2010/main" val="1824817874"/>
      </p:ext>
    </p:extLst>
  </p:cSld>
  <p:clrMapOvr>
    <a:masterClrMapping/>
  </p:clrMapOvr>
</p:sld>
</file>

<file path=ppt/theme/theme1.xml><?xml version="1.0" encoding="utf-8"?>
<a:theme xmlns:a="http://schemas.openxmlformats.org/drawingml/2006/main" name="DGA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8F66608A3BB44CA5C2C3B742A286A4" ma:contentTypeVersion="17" ma:contentTypeDescription="Create a new document." ma:contentTypeScope="" ma:versionID="214856a67bb62a6b295e67f1afd9ddbf">
  <xsd:schema xmlns:xsd="http://www.w3.org/2001/XMLSchema" xmlns:xs="http://www.w3.org/2001/XMLSchema" xmlns:p="http://schemas.microsoft.com/office/2006/metadata/properties" xmlns:ns2="450b45eb-d710-4584-94af-b0a2ea48dd02" xmlns:ns3="1157ffd3-680d-40c5-a6ac-7e9adaa2c41b" targetNamespace="http://schemas.microsoft.com/office/2006/metadata/properties" ma:root="true" ma:fieldsID="4895dc6db75ee9490caf26136da87778" ns2:_="" ns3:_="">
    <xsd:import namespace="450b45eb-d710-4584-94af-b0a2ea48dd02"/>
    <xsd:import namespace="1157ffd3-680d-40c5-a6ac-7e9adaa2c41b"/>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0b45eb-d710-4584-94af-b0a2ea48dd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f6e2e1d-84a5-4f6b-a8d0-a2e702e3153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57ffd3-680d-40c5-a6ac-7e9adaa2c41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8d1799e-61f1-413d-8c3c-74f20ae4cc59}" ma:internalName="TaxCatchAll" ma:showField="CatchAllData" ma:web="1157ffd3-680d-40c5-a6ac-7e9adaa2c4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157ffd3-680d-40c5-a6ac-7e9adaa2c41b" xsi:nil="true"/>
    <lcf76f155ced4ddcb4097134ff3c332f xmlns="450b45eb-d710-4584-94af-b0a2ea48dd02">
      <Terms xmlns="http://schemas.microsoft.com/office/infopath/2007/PartnerControls"/>
    </lcf76f155ced4ddcb4097134ff3c332f>
    <SharedWithUsers xmlns="1157ffd3-680d-40c5-a6ac-7e9adaa2c41b">
      <UserInfo>
        <DisplayName>Rachel Howie</DisplayName>
        <AccountId>6</AccountId>
        <AccountType/>
      </UserInfo>
    </SharedWithUsers>
  </documentManagement>
</p:properties>
</file>

<file path=customXml/itemProps1.xml><?xml version="1.0" encoding="utf-8"?>
<ds:datastoreItem xmlns:ds="http://schemas.openxmlformats.org/officeDocument/2006/customXml" ds:itemID="{BDFDC2A4-A5D7-4068-BD45-49F8F8F62DE0}">
  <ds:schemaRefs>
    <ds:schemaRef ds:uri="http://schemas.microsoft.com/sharepoint/v3/contenttype/forms"/>
  </ds:schemaRefs>
</ds:datastoreItem>
</file>

<file path=customXml/itemProps2.xml><?xml version="1.0" encoding="utf-8"?>
<ds:datastoreItem xmlns:ds="http://schemas.openxmlformats.org/officeDocument/2006/customXml" ds:itemID="{224D5C61-6C49-4538-97F1-D22ED1DF33ED}">
  <ds:schemaRefs>
    <ds:schemaRef ds:uri="1157ffd3-680d-40c5-a6ac-7e9adaa2c41b"/>
    <ds:schemaRef ds:uri="450b45eb-d710-4584-94af-b0a2ea48dd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6CD3491-C716-40F6-A179-F6656EA2E4DB}">
  <ds:schemaRefs>
    <ds:schemaRef ds:uri="450b45eb-d710-4584-94af-b0a2ea48dd02"/>
    <ds:schemaRef ds:uri="http://purl.org/dc/elements/1.1/"/>
    <ds:schemaRef ds:uri="http://www.w3.org/XML/1998/namespace"/>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1157ffd3-680d-40c5-a6ac-7e9adaa2c41b"/>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302</TotalTime>
  <Words>3596</Words>
  <Application>Microsoft Office PowerPoint</Application>
  <PresentationFormat>Widescreen</PresentationFormat>
  <Paragraphs>143</Paragraphs>
  <Slides>34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Arial</vt:lpstr>
      <vt:lpstr>Calibri</vt:lpstr>
      <vt:lpstr>Calibri Light</vt:lpstr>
      <vt:lpstr>GDS Transport</vt:lpstr>
      <vt:lpstr>Gill Sans MT</vt:lpstr>
      <vt:lpstr>Gill Sans MT Light</vt:lpstr>
      <vt:lpstr>Times New Roman</vt:lpstr>
      <vt:lpstr>Wingdings</vt:lpstr>
      <vt:lpstr>DGAT</vt:lpstr>
      <vt:lpstr>Custom Design</vt:lpstr>
      <vt:lpstr>DSL Update Training </vt:lpstr>
      <vt:lpstr>Aims for this session</vt:lpstr>
      <vt:lpstr>Key information</vt:lpstr>
      <vt:lpstr>Key information</vt:lpstr>
      <vt:lpstr>Safer working practices</vt:lpstr>
      <vt:lpstr>Key updates</vt:lpstr>
      <vt:lpstr>Monitoring and Filtering Form</vt:lpstr>
      <vt:lpstr>So, what does this mean for us as a Trust ? </vt:lpstr>
      <vt:lpstr>So what does this mean for us as a Trust ?  </vt:lpstr>
      <vt:lpstr>So what does this mean for us as a Trust ? </vt:lpstr>
      <vt:lpstr>So what does this mean for us as a Trust ? </vt:lpstr>
      <vt:lpstr>So what does this mean for us as a Trust</vt:lpstr>
      <vt:lpstr>Attendance</vt:lpstr>
      <vt:lpstr>Ofsted</vt:lpstr>
      <vt:lpstr>What do they expect ? </vt:lpstr>
      <vt:lpstr>Inspections </vt:lpstr>
      <vt:lpstr>Evaluating Safeguarding Culture</vt:lpstr>
      <vt:lpstr>Evaluating Safeguarding Culture</vt:lpstr>
      <vt:lpstr>Talking to pupils</vt:lpstr>
      <vt:lpstr>Handling allegations of abuse</vt:lpstr>
      <vt:lpstr>Allegations of abuse raised during inspection </vt:lpstr>
      <vt:lpstr>What is a minor safeguarding improvement ? </vt:lpstr>
      <vt:lpstr>Ineffective Safeguarding </vt:lpstr>
      <vt:lpstr>What constitutes ineffective safeguarding?</vt:lpstr>
      <vt:lpstr>Safer Recruitment </vt:lpstr>
      <vt:lpstr>SCR</vt:lpstr>
      <vt:lpstr>New policy for recruitment of ex-offenders</vt:lpstr>
      <vt:lpstr>APS</vt:lpstr>
      <vt:lpstr>Outcomes from Safeguarding Audit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Springett</dc:creator>
  <cp:lastModifiedBy>Helen Springett</cp:lastModifiedBy>
  <cp:revision>2</cp:revision>
  <dcterms:created xsi:type="dcterms:W3CDTF">2023-08-09T09:51:07Z</dcterms:created>
  <dcterms:modified xsi:type="dcterms:W3CDTF">2023-08-15T14:51:21Z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0x010100AE8F66608A3BB44CA5C2C3B742A286A4</vt:lpwstr>
  </property>
  <property fmtid="{D5CDD505-2E9C-101B-9397-08002B2CF9AE}" pid="3" name="MediaServiceImageTags">
    <vt:lpwstr/>
  </property>
</Properties>
</file>