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322" r:id="rId15"/>
    <p:sldId id="273" r:id="rId16"/>
    <p:sldId id="274" r:id="rId17"/>
    <p:sldId id="275" r:id="rId18"/>
    <p:sldId id="276" r:id="rId19"/>
    <p:sldId id="277" r:id="rId20"/>
    <p:sldId id="372" r:id="rId21"/>
    <p:sldId id="342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4" r:id="rId35"/>
    <p:sldId id="295" r:id="rId3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BC"/>
    <a:srgbClr val="CF0360"/>
    <a:srgbClr val="221E5B"/>
    <a:srgbClr val="209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5B593-183F-4399-B757-91C3FCCF6FDC}" v="8" dt="2019-05-17T08:32:59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4051" autoAdjust="0"/>
  </p:normalViewPr>
  <p:slideViewPr>
    <p:cSldViewPr snapToGrid="0" showGuides="1">
      <p:cViewPr varScale="1">
        <p:scale>
          <a:sx n="95" d="100"/>
          <a:sy n="95" d="100"/>
        </p:scale>
        <p:origin x="219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_leahy@outlook.com" userId="ef414287ba019f3b" providerId="LiveId" clId="{0895B593-183F-4399-B757-91C3FCCF6FDC}"/>
    <pc:docChg chg="custSel delSld modSld modNotesMaster">
      <pc:chgData name="catherine_leahy@outlook.com" userId="ef414287ba019f3b" providerId="LiveId" clId="{0895B593-183F-4399-B757-91C3FCCF6FDC}" dt="2019-05-17T09:40:06.650" v="66" actId="2696"/>
      <pc:docMkLst>
        <pc:docMk/>
      </pc:docMkLst>
      <pc:sldChg chg="modSp">
        <pc:chgData name="catherine_leahy@outlook.com" userId="ef414287ba019f3b" providerId="LiveId" clId="{0895B593-183F-4399-B757-91C3FCCF6FDC}" dt="2019-05-13T07:41:11.116" v="37" actId="27636"/>
        <pc:sldMkLst>
          <pc:docMk/>
          <pc:sldMk cId="3894609340" sldId="256"/>
        </pc:sldMkLst>
        <pc:spChg chg="mod">
          <ac:chgData name="catherine_leahy@outlook.com" userId="ef414287ba019f3b" providerId="LiveId" clId="{0895B593-183F-4399-B757-91C3FCCF6FDC}" dt="2019-05-13T07:41:11.116" v="37" actId="27636"/>
          <ac:spMkLst>
            <pc:docMk/>
            <pc:sldMk cId="3894609340" sldId="256"/>
            <ac:spMk id="2" creationId="{00000000-0000-0000-0000-000000000000}"/>
          </ac:spMkLst>
        </pc:spChg>
        <pc:spChg chg="mod">
          <ac:chgData name="catherine_leahy@outlook.com" userId="ef414287ba019f3b" providerId="LiveId" clId="{0895B593-183F-4399-B757-91C3FCCF6FDC}" dt="2019-05-13T07:40:44.826" v="2" actId="20577"/>
          <ac:spMkLst>
            <pc:docMk/>
            <pc:sldMk cId="3894609340" sldId="256"/>
            <ac:spMk id="3" creationId="{00000000-0000-0000-0000-000000000000}"/>
          </ac:spMkLst>
        </pc:spChg>
      </pc:sldChg>
      <pc:sldChg chg="modSp">
        <pc:chgData name="catherine_leahy@outlook.com" userId="ef414287ba019f3b" providerId="LiveId" clId="{0895B593-183F-4399-B757-91C3FCCF6FDC}" dt="2019-05-13T16:18:55.109" v="40" actId="20577"/>
        <pc:sldMkLst>
          <pc:docMk/>
          <pc:sldMk cId="1825236951" sldId="260"/>
        </pc:sldMkLst>
        <pc:spChg chg="mod">
          <ac:chgData name="catherine_leahy@outlook.com" userId="ef414287ba019f3b" providerId="LiveId" clId="{0895B593-183F-4399-B757-91C3FCCF6FDC}" dt="2019-05-13T16:18:55.109" v="40" actId="20577"/>
          <ac:spMkLst>
            <pc:docMk/>
            <pc:sldMk cId="1825236951" sldId="260"/>
            <ac:spMk id="2" creationId="{00000000-0000-0000-0000-000000000000}"/>
          </ac:spMkLst>
        </pc:spChg>
      </pc:sldChg>
      <pc:sldChg chg="del">
        <pc:chgData name="catherine_leahy@outlook.com" userId="ef414287ba019f3b" providerId="LiveId" clId="{0895B593-183F-4399-B757-91C3FCCF6FDC}" dt="2019-05-17T09:40:06.650" v="66" actId="2696"/>
        <pc:sldMkLst>
          <pc:docMk/>
          <pc:sldMk cId="511942860" sldId="296"/>
        </pc:sldMkLst>
      </pc:sldChg>
      <pc:sldChg chg="modSp modNotes modNotesTx">
        <pc:chgData name="catherine_leahy@outlook.com" userId="ef414287ba019f3b" providerId="LiveId" clId="{0895B593-183F-4399-B757-91C3FCCF6FDC}" dt="2019-05-17T08:32:59.549" v="64"/>
        <pc:sldMkLst>
          <pc:docMk/>
          <pc:sldMk cId="4169769937" sldId="322"/>
        </pc:sldMkLst>
        <pc:spChg chg="mod">
          <ac:chgData name="catherine_leahy@outlook.com" userId="ef414287ba019f3b" providerId="LiveId" clId="{0895B593-183F-4399-B757-91C3FCCF6FDC}" dt="2019-05-13T16:29:55.047" v="60" actId="20577"/>
          <ac:spMkLst>
            <pc:docMk/>
            <pc:sldMk cId="4169769937" sldId="322"/>
            <ac:spMk id="2" creationId="{D857D8EE-02A4-4393-9C9A-6FEE4B62F715}"/>
          </ac:spMkLst>
        </pc:spChg>
      </pc:sldChg>
      <pc:sldChg chg="modNotes modNotesTx">
        <pc:chgData name="catherine_leahy@outlook.com" userId="ef414287ba019f3b" providerId="LiveId" clId="{0895B593-183F-4399-B757-91C3FCCF6FDC}" dt="2019-05-17T09:28:34.994" v="65" actId="6549"/>
        <pc:sldMkLst>
          <pc:docMk/>
          <pc:sldMk cId="475858672" sldId="342"/>
        </pc:sldMkLst>
      </pc:sldChg>
      <pc:sldChg chg="modNotes">
        <pc:chgData name="catherine_leahy@outlook.com" userId="ef414287ba019f3b" providerId="LiveId" clId="{0895B593-183F-4399-B757-91C3FCCF6FDC}" dt="2019-05-17T08:32:59.549" v="64"/>
        <pc:sldMkLst>
          <pc:docMk/>
          <pc:sldMk cId="1544365208" sldId="3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E7F803F-D1A1-4D52-A3DB-A77171E4F83A}" type="datetimeFigureOut">
              <a:rPr lang="en-GB" smtClean="0"/>
              <a:t>22/05/2019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4C5A11B-B8B8-44F3-860C-35CF1D16E1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1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Timings - 10:30 - 12:45 </a:t>
            </a:r>
          </a:p>
          <a:p>
            <a:endParaRPr lang="en-GB" dirty="0"/>
          </a:p>
          <a:p>
            <a:r>
              <a:rPr lang="en-GB" dirty="0"/>
              <a:t>10:30-10:45 (15 mins) – BS intro </a:t>
            </a:r>
          </a:p>
          <a:p>
            <a:r>
              <a:rPr lang="en-GB" dirty="0"/>
              <a:t>10:45 – 11:45 (60 mins) – CL Presentation </a:t>
            </a:r>
          </a:p>
          <a:p>
            <a:r>
              <a:rPr lang="en-GB" dirty="0"/>
              <a:t>11:45-12:45 (60 mins) – SB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1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05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93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897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147638"/>
            <a:ext cx="68024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18"/>
              </a:spcBef>
              <a:buClr>
                <a:srgbClr val="009ABC"/>
              </a:buClr>
              <a:buSzPct val="140000"/>
              <a:defRPr/>
            </a:pPr>
            <a:endParaRPr lang="en-GB" dirty="0">
              <a:solidFill>
                <a:srgbClr val="221E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DEA9-846C-4B4E-8B8B-2F024DFD224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037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075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113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647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240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22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872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147638"/>
            <a:ext cx="68024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707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147638"/>
            <a:ext cx="68024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037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731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189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722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067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463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30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959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036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608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9902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552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879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01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629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7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71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51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78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47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3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5A11B-B8B8-44F3-860C-35CF1D16E11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86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0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16149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74512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221E5B"/>
                </a:solidFill>
              </a:defRPr>
            </a:lvl1pPr>
          </a:lstStyle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221E5B"/>
                </a:solidFill>
              </a:defRPr>
            </a:lvl1pPr>
          </a:lstStyle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-1722438" y="1263650"/>
            <a:ext cx="150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9939338" y="366995"/>
            <a:ext cx="1414462" cy="1200150"/>
            <a:chOff x="-1995768" y="103889"/>
            <a:chExt cx="1414462" cy="1200150"/>
          </a:xfrm>
        </p:grpSpPr>
        <p:sp>
          <p:nvSpPr>
            <p:cNvPr id="62" name="Freeform 9"/>
            <p:cNvSpPr>
              <a:spLocks/>
            </p:cNvSpPr>
            <p:nvPr userDrawn="1"/>
          </p:nvSpPr>
          <p:spPr bwMode="auto">
            <a:xfrm>
              <a:off x="-836893" y="103889"/>
              <a:ext cx="61912" cy="90488"/>
            </a:xfrm>
            <a:custGeom>
              <a:avLst/>
              <a:gdLst>
                <a:gd name="T0" fmla="*/ 0 w 22"/>
                <a:gd name="T1" fmla="*/ 11 h 32"/>
                <a:gd name="T2" fmla="*/ 11 w 22"/>
                <a:gd name="T3" fmla="*/ 0 h 32"/>
                <a:gd name="T4" fmla="*/ 22 w 22"/>
                <a:gd name="T5" fmla="*/ 11 h 32"/>
                <a:gd name="T6" fmla="*/ 22 w 22"/>
                <a:gd name="T7" fmla="*/ 21 h 32"/>
                <a:gd name="T8" fmla="*/ 11 w 22"/>
                <a:gd name="T9" fmla="*/ 32 h 32"/>
                <a:gd name="T10" fmla="*/ 0 w 22"/>
                <a:gd name="T11" fmla="*/ 21 h 32"/>
                <a:gd name="T12" fmla="*/ 0 w 22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17" y="32"/>
                    <a:pt x="11" y="32"/>
                  </a:cubicBezTo>
                  <a:cubicBezTo>
                    <a:pt x="5" y="32"/>
                    <a:pt x="0" y="27"/>
                    <a:pt x="0" y="2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0"/>
            <p:cNvSpPr>
              <a:spLocks/>
            </p:cNvSpPr>
            <p:nvPr userDrawn="1"/>
          </p:nvSpPr>
          <p:spPr bwMode="auto">
            <a:xfrm>
              <a:off x="-990881" y="197552"/>
              <a:ext cx="369887" cy="246063"/>
            </a:xfrm>
            <a:custGeom>
              <a:avLst/>
              <a:gdLst>
                <a:gd name="T0" fmla="*/ 130 w 132"/>
                <a:gd name="T1" fmla="*/ 9 h 88"/>
                <a:gd name="T2" fmla="*/ 116 w 132"/>
                <a:gd name="T3" fmla="*/ 2 h 88"/>
                <a:gd name="T4" fmla="*/ 66 w 132"/>
                <a:gd name="T5" fmla="*/ 18 h 88"/>
                <a:gd name="T6" fmla="*/ 16 w 132"/>
                <a:gd name="T7" fmla="*/ 2 h 88"/>
                <a:gd name="T8" fmla="*/ 2 w 132"/>
                <a:gd name="T9" fmla="*/ 9 h 88"/>
                <a:gd name="T10" fmla="*/ 9 w 132"/>
                <a:gd name="T11" fmla="*/ 23 h 88"/>
                <a:gd name="T12" fmla="*/ 48 w 132"/>
                <a:gd name="T13" fmla="*/ 36 h 88"/>
                <a:gd name="T14" fmla="*/ 24 w 132"/>
                <a:gd name="T15" fmla="*/ 69 h 88"/>
                <a:gd name="T16" fmla="*/ 26 w 132"/>
                <a:gd name="T17" fmla="*/ 84 h 88"/>
                <a:gd name="T18" fmla="*/ 42 w 132"/>
                <a:gd name="T19" fmla="*/ 82 h 88"/>
                <a:gd name="T20" fmla="*/ 66 w 132"/>
                <a:gd name="T21" fmla="*/ 48 h 88"/>
                <a:gd name="T22" fmla="*/ 90 w 132"/>
                <a:gd name="T23" fmla="*/ 82 h 88"/>
                <a:gd name="T24" fmla="*/ 105 w 132"/>
                <a:gd name="T25" fmla="*/ 84 h 88"/>
                <a:gd name="T26" fmla="*/ 108 w 132"/>
                <a:gd name="T27" fmla="*/ 69 h 88"/>
                <a:gd name="T28" fmla="*/ 84 w 132"/>
                <a:gd name="T29" fmla="*/ 36 h 88"/>
                <a:gd name="T30" fmla="*/ 123 w 132"/>
                <a:gd name="T31" fmla="*/ 23 h 88"/>
                <a:gd name="T32" fmla="*/ 130 w 132"/>
                <a:gd name="T33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88">
                  <a:moveTo>
                    <a:pt x="130" y="9"/>
                  </a:moveTo>
                  <a:cubicBezTo>
                    <a:pt x="128" y="3"/>
                    <a:pt x="122" y="0"/>
                    <a:pt x="116" y="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5"/>
                    <a:pt x="3" y="21"/>
                    <a:pt x="9" y="23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0" y="74"/>
                    <a:pt x="21" y="81"/>
                    <a:pt x="26" y="84"/>
                  </a:cubicBezTo>
                  <a:cubicBezTo>
                    <a:pt x="31" y="88"/>
                    <a:pt x="38" y="87"/>
                    <a:pt x="42" y="82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4" y="87"/>
                    <a:pt x="100" y="88"/>
                    <a:pt x="105" y="84"/>
                  </a:cubicBezTo>
                  <a:cubicBezTo>
                    <a:pt x="110" y="81"/>
                    <a:pt x="111" y="74"/>
                    <a:pt x="108" y="6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8" y="21"/>
                    <a:pt x="132" y="15"/>
                    <a:pt x="130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1"/>
            <p:cNvSpPr>
              <a:spLocks/>
            </p:cNvSpPr>
            <p:nvPr userDrawn="1"/>
          </p:nvSpPr>
          <p:spPr bwMode="auto">
            <a:xfrm>
              <a:off x="-1140106" y="183264"/>
              <a:ext cx="47625" cy="69850"/>
            </a:xfrm>
            <a:custGeom>
              <a:avLst/>
              <a:gdLst>
                <a:gd name="T0" fmla="*/ 0 w 17"/>
                <a:gd name="T1" fmla="*/ 9 h 25"/>
                <a:gd name="T2" fmla="*/ 9 w 17"/>
                <a:gd name="T3" fmla="*/ 0 h 25"/>
                <a:gd name="T4" fmla="*/ 17 w 17"/>
                <a:gd name="T5" fmla="*/ 9 h 25"/>
                <a:gd name="T6" fmla="*/ 17 w 17"/>
                <a:gd name="T7" fmla="*/ 16 h 25"/>
                <a:gd name="T8" fmla="*/ 9 w 17"/>
                <a:gd name="T9" fmla="*/ 25 h 25"/>
                <a:gd name="T10" fmla="*/ 0 w 17"/>
                <a:gd name="T11" fmla="*/ 16 h 25"/>
                <a:gd name="T12" fmla="*/ 0 w 1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5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1"/>
                    <a:pt x="13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2"/>
            <p:cNvSpPr>
              <a:spLocks/>
            </p:cNvSpPr>
            <p:nvPr userDrawn="1"/>
          </p:nvSpPr>
          <p:spPr bwMode="auto">
            <a:xfrm>
              <a:off x="-1254406" y="256289"/>
              <a:ext cx="280987" cy="185738"/>
            </a:xfrm>
            <a:custGeom>
              <a:avLst/>
              <a:gdLst>
                <a:gd name="T0" fmla="*/ 99 w 100"/>
                <a:gd name="T1" fmla="*/ 6 h 66"/>
                <a:gd name="T2" fmla="*/ 88 w 100"/>
                <a:gd name="T3" fmla="*/ 1 h 66"/>
                <a:gd name="T4" fmla="*/ 50 w 100"/>
                <a:gd name="T5" fmla="*/ 14 h 66"/>
                <a:gd name="T6" fmla="*/ 12 w 100"/>
                <a:gd name="T7" fmla="*/ 1 h 66"/>
                <a:gd name="T8" fmla="*/ 1 w 100"/>
                <a:gd name="T9" fmla="*/ 6 h 66"/>
                <a:gd name="T10" fmla="*/ 6 w 100"/>
                <a:gd name="T11" fmla="*/ 17 h 66"/>
                <a:gd name="T12" fmla="*/ 36 w 100"/>
                <a:gd name="T13" fmla="*/ 27 h 66"/>
                <a:gd name="T14" fmla="*/ 18 w 100"/>
                <a:gd name="T15" fmla="*/ 52 h 66"/>
                <a:gd name="T16" fmla="*/ 20 w 100"/>
                <a:gd name="T17" fmla="*/ 64 h 66"/>
                <a:gd name="T18" fmla="*/ 31 w 100"/>
                <a:gd name="T19" fmla="*/ 62 h 66"/>
                <a:gd name="T20" fmla="*/ 50 w 100"/>
                <a:gd name="T21" fmla="*/ 36 h 66"/>
                <a:gd name="T22" fmla="*/ 68 w 100"/>
                <a:gd name="T23" fmla="*/ 62 h 66"/>
                <a:gd name="T24" fmla="*/ 80 w 100"/>
                <a:gd name="T25" fmla="*/ 64 h 66"/>
                <a:gd name="T26" fmla="*/ 82 w 100"/>
                <a:gd name="T27" fmla="*/ 52 h 66"/>
                <a:gd name="T28" fmla="*/ 63 w 100"/>
                <a:gd name="T29" fmla="*/ 27 h 66"/>
                <a:gd name="T30" fmla="*/ 93 w 100"/>
                <a:gd name="T31" fmla="*/ 17 h 66"/>
                <a:gd name="T32" fmla="*/ 99 w 100"/>
                <a:gd name="T3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66">
                  <a:moveTo>
                    <a:pt x="99" y="6"/>
                  </a:moveTo>
                  <a:cubicBezTo>
                    <a:pt x="97" y="2"/>
                    <a:pt x="92" y="0"/>
                    <a:pt x="88" y="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5" y="56"/>
                    <a:pt x="16" y="61"/>
                    <a:pt x="20" y="64"/>
                  </a:cubicBezTo>
                  <a:cubicBezTo>
                    <a:pt x="23" y="66"/>
                    <a:pt x="29" y="66"/>
                    <a:pt x="31" y="6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1" y="66"/>
                    <a:pt x="76" y="66"/>
                    <a:pt x="80" y="64"/>
                  </a:cubicBezTo>
                  <a:cubicBezTo>
                    <a:pt x="84" y="61"/>
                    <a:pt x="84" y="56"/>
                    <a:pt x="82" y="5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8" y="15"/>
                    <a:pt x="100" y="11"/>
                    <a:pt x="99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3"/>
            <p:cNvSpPr>
              <a:spLocks/>
            </p:cNvSpPr>
            <p:nvPr userDrawn="1"/>
          </p:nvSpPr>
          <p:spPr bwMode="auto">
            <a:xfrm>
              <a:off x="-1363943" y="249939"/>
              <a:ext cx="36512" cy="47625"/>
            </a:xfrm>
            <a:custGeom>
              <a:avLst/>
              <a:gdLst>
                <a:gd name="T0" fmla="*/ 0 w 13"/>
                <a:gd name="T1" fmla="*/ 6 h 17"/>
                <a:gd name="T2" fmla="*/ 7 w 13"/>
                <a:gd name="T3" fmla="*/ 0 h 17"/>
                <a:gd name="T4" fmla="*/ 13 w 13"/>
                <a:gd name="T5" fmla="*/ 6 h 17"/>
                <a:gd name="T6" fmla="*/ 13 w 13"/>
                <a:gd name="T7" fmla="*/ 11 h 17"/>
                <a:gd name="T8" fmla="*/ 7 w 13"/>
                <a:gd name="T9" fmla="*/ 17 h 17"/>
                <a:gd name="T10" fmla="*/ 0 w 13"/>
                <a:gd name="T11" fmla="*/ 11 h 17"/>
                <a:gd name="T12" fmla="*/ 0 w 13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3" y="17"/>
                    <a:pt x="0" y="15"/>
                    <a:pt x="0" y="1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4"/>
            <p:cNvSpPr>
              <a:spLocks/>
            </p:cNvSpPr>
            <p:nvPr userDrawn="1"/>
          </p:nvSpPr>
          <p:spPr bwMode="auto">
            <a:xfrm>
              <a:off x="-1451256" y="300739"/>
              <a:ext cx="211137" cy="141288"/>
            </a:xfrm>
            <a:custGeom>
              <a:avLst/>
              <a:gdLst>
                <a:gd name="T0" fmla="*/ 74 w 75"/>
                <a:gd name="T1" fmla="*/ 5 h 50"/>
                <a:gd name="T2" fmla="*/ 66 w 75"/>
                <a:gd name="T3" fmla="*/ 1 h 50"/>
                <a:gd name="T4" fmla="*/ 38 w 75"/>
                <a:gd name="T5" fmla="*/ 11 h 50"/>
                <a:gd name="T6" fmla="*/ 9 w 75"/>
                <a:gd name="T7" fmla="*/ 1 h 50"/>
                <a:gd name="T8" fmla="*/ 1 w 75"/>
                <a:gd name="T9" fmla="*/ 5 h 50"/>
                <a:gd name="T10" fmla="*/ 5 w 75"/>
                <a:gd name="T11" fmla="*/ 13 h 50"/>
                <a:gd name="T12" fmla="*/ 28 w 75"/>
                <a:gd name="T13" fmla="*/ 20 h 50"/>
                <a:gd name="T14" fmla="*/ 14 w 75"/>
                <a:gd name="T15" fmla="*/ 39 h 50"/>
                <a:gd name="T16" fmla="*/ 15 w 75"/>
                <a:gd name="T17" fmla="*/ 48 h 50"/>
                <a:gd name="T18" fmla="*/ 24 w 75"/>
                <a:gd name="T19" fmla="*/ 47 h 50"/>
                <a:gd name="T20" fmla="*/ 38 w 75"/>
                <a:gd name="T21" fmla="*/ 28 h 50"/>
                <a:gd name="T22" fmla="*/ 51 w 75"/>
                <a:gd name="T23" fmla="*/ 47 h 50"/>
                <a:gd name="T24" fmla="*/ 60 w 75"/>
                <a:gd name="T25" fmla="*/ 48 h 50"/>
                <a:gd name="T26" fmla="*/ 62 w 75"/>
                <a:gd name="T27" fmla="*/ 39 h 50"/>
                <a:gd name="T28" fmla="*/ 48 w 75"/>
                <a:gd name="T29" fmla="*/ 20 h 50"/>
                <a:gd name="T30" fmla="*/ 70 w 75"/>
                <a:gd name="T31" fmla="*/ 13 h 50"/>
                <a:gd name="T32" fmla="*/ 74 w 75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50">
                  <a:moveTo>
                    <a:pt x="74" y="5"/>
                  </a:moveTo>
                  <a:cubicBezTo>
                    <a:pt x="73" y="2"/>
                    <a:pt x="69" y="0"/>
                    <a:pt x="66" y="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9"/>
                    <a:pt x="2" y="12"/>
                    <a:pt x="5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42"/>
                    <a:pt x="12" y="46"/>
                    <a:pt x="15" y="48"/>
                  </a:cubicBezTo>
                  <a:cubicBezTo>
                    <a:pt x="18" y="50"/>
                    <a:pt x="22" y="49"/>
                    <a:pt x="24" y="4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9"/>
                    <a:pt x="57" y="50"/>
                    <a:pt x="60" y="48"/>
                  </a:cubicBezTo>
                  <a:cubicBezTo>
                    <a:pt x="63" y="46"/>
                    <a:pt x="64" y="42"/>
                    <a:pt x="62" y="3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2"/>
                    <a:pt x="75" y="9"/>
                    <a:pt x="74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5"/>
            <p:cNvSpPr>
              <a:spLocks noEditPoints="1"/>
            </p:cNvSpPr>
            <p:nvPr userDrawn="1"/>
          </p:nvSpPr>
          <p:spPr bwMode="auto">
            <a:xfrm>
              <a:off x="-1995768" y="421389"/>
              <a:ext cx="325437" cy="396875"/>
            </a:xfrm>
            <a:custGeom>
              <a:avLst/>
              <a:gdLst>
                <a:gd name="T0" fmla="*/ 58 w 116"/>
                <a:gd name="T1" fmla="*/ 141 h 141"/>
                <a:gd name="T2" fmla="*/ 0 w 116"/>
                <a:gd name="T3" fmla="*/ 71 h 141"/>
                <a:gd name="T4" fmla="*/ 58 w 116"/>
                <a:gd name="T5" fmla="*/ 0 h 141"/>
                <a:gd name="T6" fmla="*/ 116 w 116"/>
                <a:gd name="T7" fmla="*/ 71 h 141"/>
                <a:gd name="T8" fmla="*/ 58 w 116"/>
                <a:gd name="T9" fmla="*/ 141 h 141"/>
                <a:gd name="T10" fmla="*/ 59 w 116"/>
                <a:gd name="T11" fmla="*/ 16 h 141"/>
                <a:gd name="T12" fmla="*/ 22 w 116"/>
                <a:gd name="T13" fmla="*/ 71 h 141"/>
                <a:gd name="T14" fmla="*/ 32 w 116"/>
                <a:gd name="T15" fmla="*/ 113 h 141"/>
                <a:gd name="T16" fmla="*/ 58 w 116"/>
                <a:gd name="T17" fmla="*/ 125 h 141"/>
                <a:gd name="T18" fmla="*/ 94 w 116"/>
                <a:gd name="T19" fmla="*/ 71 h 141"/>
                <a:gd name="T20" fmla="*/ 59 w 116"/>
                <a:gd name="T21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1">
                  <a:moveTo>
                    <a:pt x="58" y="141"/>
                  </a:moveTo>
                  <a:cubicBezTo>
                    <a:pt x="20" y="141"/>
                    <a:pt x="0" y="116"/>
                    <a:pt x="0" y="71"/>
                  </a:cubicBezTo>
                  <a:cubicBezTo>
                    <a:pt x="0" y="25"/>
                    <a:pt x="21" y="0"/>
                    <a:pt x="58" y="0"/>
                  </a:cubicBezTo>
                  <a:cubicBezTo>
                    <a:pt x="96" y="0"/>
                    <a:pt x="116" y="25"/>
                    <a:pt x="116" y="71"/>
                  </a:cubicBezTo>
                  <a:cubicBezTo>
                    <a:pt x="116" y="116"/>
                    <a:pt x="96" y="141"/>
                    <a:pt x="58" y="141"/>
                  </a:cubicBezTo>
                  <a:moveTo>
                    <a:pt x="59" y="16"/>
                  </a:moveTo>
                  <a:cubicBezTo>
                    <a:pt x="35" y="16"/>
                    <a:pt x="22" y="35"/>
                    <a:pt x="22" y="71"/>
                  </a:cubicBezTo>
                  <a:cubicBezTo>
                    <a:pt x="22" y="88"/>
                    <a:pt x="26" y="104"/>
                    <a:pt x="32" y="113"/>
                  </a:cubicBezTo>
                  <a:cubicBezTo>
                    <a:pt x="37" y="121"/>
                    <a:pt x="47" y="125"/>
                    <a:pt x="58" y="125"/>
                  </a:cubicBezTo>
                  <a:cubicBezTo>
                    <a:pt x="82" y="125"/>
                    <a:pt x="94" y="107"/>
                    <a:pt x="94" y="71"/>
                  </a:cubicBezTo>
                  <a:cubicBezTo>
                    <a:pt x="94" y="34"/>
                    <a:pt x="82" y="16"/>
                    <a:pt x="59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6"/>
            <p:cNvSpPr>
              <a:spLocks/>
            </p:cNvSpPr>
            <p:nvPr userDrawn="1"/>
          </p:nvSpPr>
          <p:spPr bwMode="auto">
            <a:xfrm>
              <a:off x="-1648106" y="394402"/>
              <a:ext cx="193675" cy="417513"/>
            </a:xfrm>
            <a:custGeom>
              <a:avLst/>
              <a:gdLst>
                <a:gd name="T0" fmla="*/ 67 w 69"/>
                <a:gd name="T1" fmla="*/ 16 h 149"/>
                <a:gd name="T2" fmla="*/ 50 w 69"/>
                <a:gd name="T3" fmla="*/ 15 h 149"/>
                <a:gd name="T4" fmla="*/ 37 w 69"/>
                <a:gd name="T5" fmla="*/ 33 h 149"/>
                <a:gd name="T6" fmla="*/ 37 w 69"/>
                <a:gd name="T7" fmla="*/ 52 h 149"/>
                <a:gd name="T8" fmla="*/ 64 w 69"/>
                <a:gd name="T9" fmla="*/ 52 h 149"/>
                <a:gd name="T10" fmla="*/ 64 w 69"/>
                <a:gd name="T11" fmla="*/ 65 h 149"/>
                <a:gd name="T12" fmla="*/ 37 w 69"/>
                <a:gd name="T13" fmla="*/ 65 h 149"/>
                <a:gd name="T14" fmla="*/ 37 w 69"/>
                <a:gd name="T15" fmla="*/ 149 h 149"/>
                <a:gd name="T16" fmla="*/ 17 w 69"/>
                <a:gd name="T17" fmla="*/ 149 h 149"/>
                <a:gd name="T18" fmla="*/ 17 w 69"/>
                <a:gd name="T19" fmla="*/ 65 h 149"/>
                <a:gd name="T20" fmla="*/ 0 w 69"/>
                <a:gd name="T21" fmla="*/ 65 h 149"/>
                <a:gd name="T22" fmla="*/ 0 w 69"/>
                <a:gd name="T23" fmla="*/ 54 h 149"/>
                <a:gd name="T24" fmla="*/ 17 w 69"/>
                <a:gd name="T25" fmla="*/ 51 h 149"/>
                <a:gd name="T26" fmla="*/ 17 w 69"/>
                <a:gd name="T27" fmla="*/ 35 h 149"/>
                <a:gd name="T28" fmla="*/ 22 w 69"/>
                <a:gd name="T29" fmla="*/ 11 h 149"/>
                <a:gd name="T30" fmla="*/ 44 w 69"/>
                <a:gd name="T31" fmla="*/ 0 h 149"/>
                <a:gd name="T32" fmla="*/ 69 w 69"/>
                <a:gd name="T33" fmla="*/ 4 h 149"/>
                <a:gd name="T34" fmla="*/ 67 w 69"/>
                <a:gd name="T35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49">
                  <a:moveTo>
                    <a:pt x="67" y="16"/>
                  </a:moveTo>
                  <a:cubicBezTo>
                    <a:pt x="65" y="16"/>
                    <a:pt x="59" y="15"/>
                    <a:pt x="50" y="15"/>
                  </a:cubicBezTo>
                  <a:cubicBezTo>
                    <a:pt x="40" y="15"/>
                    <a:pt x="37" y="19"/>
                    <a:pt x="37" y="3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1"/>
                    <a:pt x="18" y="16"/>
                    <a:pt x="22" y="11"/>
                  </a:cubicBezTo>
                  <a:cubicBezTo>
                    <a:pt x="27" y="4"/>
                    <a:pt x="34" y="0"/>
                    <a:pt x="44" y="0"/>
                  </a:cubicBezTo>
                  <a:cubicBezTo>
                    <a:pt x="54" y="0"/>
                    <a:pt x="66" y="3"/>
                    <a:pt x="69" y="4"/>
                  </a:cubicBezTo>
                  <a:lnTo>
                    <a:pt x="6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7"/>
            <p:cNvSpPr>
              <a:spLocks/>
            </p:cNvSpPr>
            <p:nvPr userDrawn="1"/>
          </p:nvSpPr>
          <p:spPr bwMode="auto">
            <a:xfrm>
              <a:off x="-1456018" y="534102"/>
              <a:ext cx="190500" cy="284163"/>
            </a:xfrm>
            <a:custGeom>
              <a:avLst/>
              <a:gdLst>
                <a:gd name="T0" fmla="*/ 31 w 68"/>
                <a:gd name="T1" fmla="*/ 101 h 101"/>
                <a:gd name="T2" fmla="*/ 0 w 68"/>
                <a:gd name="T3" fmla="*/ 96 h 101"/>
                <a:gd name="T4" fmla="*/ 3 w 68"/>
                <a:gd name="T5" fmla="*/ 83 h 101"/>
                <a:gd name="T6" fmla="*/ 27 w 68"/>
                <a:gd name="T7" fmla="*/ 86 h 101"/>
                <a:gd name="T8" fmla="*/ 48 w 68"/>
                <a:gd name="T9" fmla="*/ 72 h 101"/>
                <a:gd name="T10" fmla="*/ 31 w 68"/>
                <a:gd name="T11" fmla="*/ 57 h 101"/>
                <a:gd name="T12" fmla="*/ 1 w 68"/>
                <a:gd name="T13" fmla="*/ 29 h 101"/>
                <a:gd name="T14" fmla="*/ 35 w 68"/>
                <a:gd name="T15" fmla="*/ 0 h 101"/>
                <a:gd name="T16" fmla="*/ 63 w 68"/>
                <a:gd name="T17" fmla="*/ 5 h 101"/>
                <a:gd name="T18" fmla="*/ 60 w 68"/>
                <a:gd name="T19" fmla="*/ 17 h 101"/>
                <a:gd name="T20" fmla="*/ 37 w 68"/>
                <a:gd name="T21" fmla="*/ 14 h 101"/>
                <a:gd name="T22" fmla="*/ 21 w 68"/>
                <a:gd name="T23" fmla="*/ 27 h 101"/>
                <a:gd name="T24" fmla="*/ 68 w 68"/>
                <a:gd name="T25" fmla="*/ 69 h 101"/>
                <a:gd name="T26" fmla="*/ 31 w 68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01">
                  <a:moveTo>
                    <a:pt x="31" y="101"/>
                  </a:moveTo>
                  <a:cubicBezTo>
                    <a:pt x="21" y="101"/>
                    <a:pt x="12" y="99"/>
                    <a:pt x="0" y="9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3" y="85"/>
                    <a:pt x="20" y="86"/>
                    <a:pt x="27" y="86"/>
                  </a:cubicBezTo>
                  <a:cubicBezTo>
                    <a:pt x="41" y="86"/>
                    <a:pt x="48" y="81"/>
                    <a:pt x="48" y="72"/>
                  </a:cubicBezTo>
                  <a:cubicBezTo>
                    <a:pt x="48" y="64"/>
                    <a:pt x="45" y="61"/>
                    <a:pt x="31" y="57"/>
                  </a:cubicBezTo>
                  <a:cubicBezTo>
                    <a:pt x="14" y="52"/>
                    <a:pt x="1" y="47"/>
                    <a:pt x="1" y="29"/>
                  </a:cubicBezTo>
                  <a:cubicBezTo>
                    <a:pt x="1" y="10"/>
                    <a:pt x="14" y="0"/>
                    <a:pt x="35" y="0"/>
                  </a:cubicBezTo>
                  <a:cubicBezTo>
                    <a:pt x="43" y="0"/>
                    <a:pt x="52" y="1"/>
                    <a:pt x="63" y="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16"/>
                    <a:pt x="45" y="14"/>
                    <a:pt x="37" y="14"/>
                  </a:cubicBezTo>
                  <a:cubicBezTo>
                    <a:pt x="27" y="14"/>
                    <a:pt x="21" y="19"/>
                    <a:pt x="21" y="27"/>
                  </a:cubicBezTo>
                  <a:cubicBezTo>
                    <a:pt x="21" y="47"/>
                    <a:pt x="68" y="34"/>
                    <a:pt x="68" y="69"/>
                  </a:cubicBezTo>
                  <a:cubicBezTo>
                    <a:pt x="68" y="89"/>
                    <a:pt x="54" y="101"/>
                    <a:pt x="31" y="10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8"/>
            <p:cNvSpPr>
              <a:spLocks/>
            </p:cNvSpPr>
            <p:nvPr userDrawn="1"/>
          </p:nvSpPr>
          <p:spPr bwMode="auto">
            <a:xfrm>
              <a:off x="-1262343" y="464252"/>
              <a:ext cx="187325" cy="354013"/>
            </a:xfrm>
            <a:custGeom>
              <a:avLst/>
              <a:gdLst>
                <a:gd name="T0" fmla="*/ 39 w 67"/>
                <a:gd name="T1" fmla="*/ 126 h 126"/>
                <a:gd name="T2" fmla="*/ 19 w 67"/>
                <a:gd name="T3" fmla="*/ 115 h 126"/>
                <a:gd name="T4" fmla="*/ 17 w 67"/>
                <a:gd name="T5" fmla="*/ 93 h 126"/>
                <a:gd name="T6" fmla="*/ 17 w 67"/>
                <a:gd name="T7" fmla="*/ 40 h 126"/>
                <a:gd name="T8" fmla="*/ 0 w 67"/>
                <a:gd name="T9" fmla="*/ 40 h 126"/>
                <a:gd name="T10" fmla="*/ 0 w 67"/>
                <a:gd name="T11" fmla="*/ 29 h 126"/>
                <a:gd name="T12" fmla="*/ 17 w 67"/>
                <a:gd name="T13" fmla="*/ 27 h 126"/>
                <a:gd name="T14" fmla="*/ 17 w 67"/>
                <a:gd name="T15" fmla="*/ 0 h 126"/>
                <a:gd name="T16" fmla="*/ 37 w 67"/>
                <a:gd name="T17" fmla="*/ 0 h 126"/>
                <a:gd name="T18" fmla="*/ 37 w 67"/>
                <a:gd name="T19" fmla="*/ 27 h 126"/>
                <a:gd name="T20" fmla="*/ 63 w 67"/>
                <a:gd name="T21" fmla="*/ 27 h 126"/>
                <a:gd name="T22" fmla="*/ 63 w 67"/>
                <a:gd name="T23" fmla="*/ 40 h 126"/>
                <a:gd name="T24" fmla="*/ 37 w 67"/>
                <a:gd name="T25" fmla="*/ 40 h 126"/>
                <a:gd name="T26" fmla="*/ 37 w 67"/>
                <a:gd name="T27" fmla="*/ 87 h 126"/>
                <a:gd name="T28" fmla="*/ 38 w 67"/>
                <a:gd name="T29" fmla="*/ 106 h 126"/>
                <a:gd name="T30" fmla="*/ 47 w 67"/>
                <a:gd name="T31" fmla="*/ 110 h 126"/>
                <a:gd name="T32" fmla="*/ 64 w 67"/>
                <a:gd name="T33" fmla="*/ 107 h 126"/>
                <a:gd name="T34" fmla="*/ 67 w 67"/>
                <a:gd name="T35" fmla="*/ 120 h 126"/>
                <a:gd name="T36" fmla="*/ 39 w 67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26">
                  <a:moveTo>
                    <a:pt x="39" y="126"/>
                  </a:moveTo>
                  <a:cubicBezTo>
                    <a:pt x="30" y="126"/>
                    <a:pt x="23" y="122"/>
                    <a:pt x="19" y="115"/>
                  </a:cubicBezTo>
                  <a:cubicBezTo>
                    <a:pt x="17" y="111"/>
                    <a:pt x="17" y="106"/>
                    <a:pt x="17" y="9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04"/>
                    <a:pt x="37" y="104"/>
                    <a:pt x="38" y="106"/>
                  </a:cubicBezTo>
                  <a:cubicBezTo>
                    <a:pt x="40" y="109"/>
                    <a:pt x="43" y="110"/>
                    <a:pt x="47" y="110"/>
                  </a:cubicBezTo>
                  <a:cubicBezTo>
                    <a:pt x="52" y="110"/>
                    <a:pt x="56" y="109"/>
                    <a:pt x="64" y="107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55" y="124"/>
                    <a:pt x="47" y="126"/>
                    <a:pt x="39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auto">
            <a:xfrm>
              <a:off x="-1071843" y="530927"/>
              <a:ext cx="230187" cy="287338"/>
            </a:xfrm>
            <a:custGeom>
              <a:avLst/>
              <a:gdLst>
                <a:gd name="T0" fmla="*/ 21 w 82"/>
                <a:gd name="T1" fmla="*/ 54 h 102"/>
                <a:gd name="T2" fmla="*/ 21 w 82"/>
                <a:gd name="T3" fmla="*/ 57 h 102"/>
                <a:gd name="T4" fmla="*/ 45 w 82"/>
                <a:gd name="T5" fmla="*/ 85 h 102"/>
                <a:gd name="T6" fmla="*/ 77 w 82"/>
                <a:gd name="T7" fmla="*/ 79 h 102"/>
                <a:gd name="T8" fmla="*/ 81 w 82"/>
                <a:gd name="T9" fmla="*/ 90 h 102"/>
                <a:gd name="T10" fmla="*/ 39 w 82"/>
                <a:gd name="T11" fmla="*/ 102 h 102"/>
                <a:gd name="T12" fmla="*/ 0 w 82"/>
                <a:gd name="T13" fmla="*/ 54 h 102"/>
                <a:gd name="T14" fmla="*/ 43 w 82"/>
                <a:gd name="T15" fmla="*/ 0 h 102"/>
                <a:gd name="T16" fmla="*/ 82 w 82"/>
                <a:gd name="T17" fmla="*/ 49 h 102"/>
                <a:gd name="T18" fmla="*/ 82 w 82"/>
                <a:gd name="T19" fmla="*/ 54 h 102"/>
                <a:gd name="T20" fmla="*/ 21 w 82"/>
                <a:gd name="T21" fmla="*/ 54 h 102"/>
                <a:gd name="T22" fmla="*/ 44 w 82"/>
                <a:gd name="T23" fmla="*/ 14 h 102"/>
                <a:gd name="T24" fmla="*/ 22 w 82"/>
                <a:gd name="T25" fmla="*/ 42 h 102"/>
                <a:gd name="T26" fmla="*/ 63 w 82"/>
                <a:gd name="T27" fmla="*/ 40 h 102"/>
                <a:gd name="T28" fmla="*/ 44 w 82"/>
                <a:gd name="T2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02">
                  <a:moveTo>
                    <a:pt x="21" y="54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1" y="76"/>
                    <a:pt x="29" y="85"/>
                    <a:pt x="45" y="85"/>
                  </a:cubicBezTo>
                  <a:cubicBezTo>
                    <a:pt x="53" y="85"/>
                    <a:pt x="61" y="84"/>
                    <a:pt x="77" y="7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61" y="99"/>
                    <a:pt x="51" y="102"/>
                    <a:pt x="39" y="102"/>
                  </a:cubicBezTo>
                  <a:cubicBezTo>
                    <a:pt x="15" y="102"/>
                    <a:pt x="0" y="84"/>
                    <a:pt x="0" y="54"/>
                  </a:cubicBezTo>
                  <a:cubicBezTo>
                    <a:pt x="0" y="22"/>
                    <a:pt x="16" y="0"/>
                    <a:pt x="43" y="0"/>
                  </a:cubicBezTo>
                  <a:cubicBezTo>
                    <a:pt x="69" y="0"/>
                    <a:pt x="82" y="16"/>
                    <a:pt x="82" y="49"/>
                  </a:cubicBezTo>
                  <a:cubicBezTo>
                    <a:pt x="82" y="54"/>
                    <a:pt x="82" y="54"/>
                    <a:pt x="82" y="54"/>
                  </a:cubicBezTo>
                  <a:lnTo>
                    <a:pt x="21" y="54"/>
                  </a:lnTo>
                  <a:close/>
                  <a:moveTo>
                    <a:pt x="44" y="14"/>
                  </a:moveTo>
                  <a:cubicBezTo>
                    <a:pt x="31" y="14"/>
                    <a:pt x="24" y="24"/>
                    <a:pt x="22" y="4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23"/>
                    <a:pt x="57" y="14"/>
                    <a:pt x="44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0"/>
            <p:cNvSpPr>
              <a:spLocks noEditPoints="1"/>
            </p:cNvSpPr>
            <p:nvPr userDrawn="1"/>
          </p:nvSpPr>
          <p:spPr bwMode="auto">
            <a:xfrm>
              <a:off x="-816256" y="402339"/>
              <a:ext cx="234950" cy="415925"/>
            </a:xfrm>
            <a:custGeom>
              <a:avLst/>
              <a:gdLst>
                <a:gd name="T0" fmla="*/ 65 w 84"/>
                <a:gd name="T1" fmla="*/ 146 h 148"/>
                <a:gd name="T2" fmla="*/ 65 w 84"/>
                <a:gd name="T3" fmla="*/ 137 h 148"/>
                <a:gd name="T4" fmla="*/ 33 w 84"/>
                <a:gd name="T5" fmla="*/ 148 h 148"/>
                <a:gd name="T6" fmla="*/ 0 w 84"/>
                <a:gd name="T7" fmla="*/ 97 h 148"/>
                <a:gd name="T8" fmla="*/ 35 w 84"/>
                <a:gd name="T9" fmla="*/ 46 h 148"/>
                <a:gd name="T10" fmla="*/ 64 w 84"/>
                <a:gd name="T11" fmla="*/ 57 h 148"/>
                <a:gd name="T12" fmla="*/ 64 w 84"/>
                <a:gd name="T13" fmla="*/ 0 h 148"/>
                <a:gd name="T14" fmla="*/ 84 w 84"/>
                <a:gd name="T15" fmla="*/ 0 h 148"/>
                <a:gd name="T16" fmla="*/ 84 w 84"/>
                <a:gd name="T17" fmla="*/ 146 h 148"/>
                <a:gd name="T18" fmla="*/ 65 w 84"/>
                <a:gd name="T19" fmla="*/ 146 h 148"/>
                <a:gd name="T20" fmla="*/ 64 w 84"/>
                <a:gd name="T21" fmla="*/ 69 h 148"/>
                <a:gd name="T22" fmla="*/ 42 w 84"/>
                <a:gd name="T23" fmla="*/ 64 h 148"/>
                <a:gd name="T24" fmla="*/ 21 w 84"/>
                <a:gd name="T25" fmla="*/ 97 h 148"/>
                <a:gd name="T26" fmla="*/ 41 w 84"/>
                <a:gd name="T27" fmla="*/ 131 h 148"/>
                <a:gd name="T28" fmla="*/ 64 w 84"/>
                <a:gd name="T29" fmla="*/ 125 h 148"/>
                <a:gd name="T30" fmla="*/ 64 w 84"/>
                <a:gd name="T31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48">
                  <a:moveTo>
                    <a:pt x="65" y="146"/>
                  </a:moveTo>
                  <a:cubicBezTo>
                    <a:pt x="65" y="137"/>
                    <a:pt x="65" y="137"/>
                    <a:pt x="65" y="137"/>
                  </a:cubicBezTo>
                  <a:cubicBezTo>
                    <a:pt x="54" y="143"/>
                    <a:pt x="43" y="148"/>
                    <a:pt x="33" y="148"/>
                  </a:cubicBezTo>
                  <a:cubicBezTo>
                    <a:pt x="12" y="148"/>
                    <a:pt x="0" y="129"/>
                    <a:pt x="0" y="97"/>
                  </a:cubicBezTo>
                  <a:cubicBezTo>
                    <a:pt x="0" y="66"/>
                    <a:pt x="14" y="46"/>
                    <a:pt x="35" y="46"/>
                  </a:cubicBezTo>
                  <a:cubicBezTo>
                    <a:pt x="46" y="46"/>
                    <a:pt x="55" y="52"/>
                    <a:pt x="64" y="5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46"/>
                    <a:pt x="84" y="146"/>
                    <a:pt x="84" y="146"/>
                  </a:cubicBezTo>
                  <a:lnTo>
                    <a:pt x="65" y="146"/>
                  </a:lnTo>
                  <a:close/>
                  <a:moveTo>
                    <a:pt x="64" y="69"/>
                  </a:moveTo>
                  <a:cubicBezTo>
                    <a:pt x="52" y="65"/>
                    <a:pt x="48" y="64"/>
                    <a:pt x="42" y="64"/>
                  </a:cubicBezTo>
                  <a:cubicBezTo>
                    <a:pt x="28" y="64"/>
                    <a:pt x="21" y="75"/>
                    <a:pt x="21" y="97"/>
                  </a:cubicBezTo>
                  <a:cubicBezTo>
                    <a:pt x="21" y="120"/>
                    <a:pt x="28" y="131"/>
                    <a:pt x="41" y="131"/>
                  </a:cubicBezTo>
                  <a:cubicBezTo>
                    <a:pt x="47" y="131"/>
                    <a:pt x="52" y="129"/>
                    <a:pt x="64" y="125"/>
                  </a:cubicBezTo>
                  <a:lnTo>
                    <a:pt x="6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1"/>
            <p:cNvSpPr>
              <a:spLocks/>
            </p:cNvSpPr>
            <p:nvPr userDrawn="1"/>
          </p:nvSpPr>
          <p:spPr bwMode="auto">
            <a:xfrm>
              <a:off x="-1973543" y="950027"/>
              <a:ext cx="46037" cy="98425"/>
            </a:xfrm>
            <a:custGeom>
              <a:avLst/>
              <a:gdLst>
                <a:gd name="T0" fmla="*/ 15 w 16"/>
                <a:gd name="T1" fmla="*/ 5 h 35"/>
                <a:gd name="T2" fmla="*/ 6 w 16"/>
                <a:gd name="T3" fmla="*/ 7 h 35"/>
                <a:gd name="T4" fmla="*/ 6 w 16"/>
                <a:gd name="T5" fmla="*/ 35 h 35"/>
                <a:gd name="T6" fmla="*/ 0 w 16"/>
                <a:gd name="T7" fmla="*/ 35 h 35"/>
                <a:gd name="T8" fmla="*/ 0 w 16"/>
                <a:gd name="T9" fmla="*/ 0 h 35"/>
                <a:gd name="T10" fmla="*/ 5 w 16"/>
                <a:gd name="T11" fmla="*/ 0 h 35"/>
                <a:gd name="T12" fmla="*/ 5 w 16"/>
                <a:gd name="T13" fmla="*/ 3 h 35"/>
                <a:gd name="T14" fmla="*/ 15 w 16"/>
                <a:gd name="T15" fmla="*/ 0 h 35"/>
                <a:gd name="T16" fmla="*/ 16 w 16"/>
                <a:gd name="T17" fmla="*/ 0 h 35"/>
                <a:gd name="T18" fmla="*/ 16 w 16"/>
                <a:gd name="T19" fmla="*/ 5 h 35"/>
                <a:gd name="T20" fmla="*/ 15 w 16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2"/>
            <p:cNvSpPr>
              <a:spLocks noEditPoints="1"/>
            </p:cNvSpPr>
            <p:nvPr userDrawn="1"/>
          </p:nvSpPr>
          <p:spPr bwMode="auto">
            <a:xfrm>
              <a:off x="-1919568" y="946852"/>
              <a:ext cx="69850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6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3"/>
            <p:cNvSpPr>
              <a:spLocks noEditPoints="1"/>
            </p:cNvSpPr>
            <p:nvPr userDrawn="1"/>
          </p:nvSpPr>
          <p:spPr bwMode="auto">
            <a:xfrm>
              <a:off x="-1821143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1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1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4"/>
            <p:cNvSpPr>
              <a:spLocks/>
            </p:cNvSpPr>
            <p:nvPr userDrawn="1"/>
          </p:nvSpPr>
          <p:spPr bwMode="auto">
            <a:xfrm>
              <a:off x="-1781456" y="946852"/>
              <a:ext cx="63500" cy="104775"/>
            </a:xfrm>
            <a:custGeom>
              <a:avLst/>
              <a:gdLst>
                <a:gd name="T0" fmla="*/ 10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0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0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4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4" y="0"/>
                    <a:pt x="17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0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5"/>
            <p:cNvSpPr>
              <a:spLocks noEditPoints="1"/>
            </p:cNvSpPr>
            <p:nvPr userDrawn="1"/>
          </p:nvSpPr>
          <p:spPr bwMode="auto">
            <a:xfrm>
              <a:off x="-1697318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6"/>
            <p:cNvSpPr>
              <a:spLocks/>
            </p:cNvSpPr>
            <p:nvPr userDrawn="1"/>
          </p:nvSpPr>
          <p:spPr bwMode="auto">
            <a:xfrm>
              <a:off x="-1649693" y="946852"/>
              <a:ext cx="74612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6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6" y="5"/>
                  </a:cubicBezTo>
                  <a:cubicBezTo>
                    <a:pt x="13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4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"/>
            <p:cNvSpPr>
              <a:spLocks noEditPoints="1"/>
            </p:cNvSpPr>
            <p:nvPr userDrawn="1"/>
          </p:nvSpPr>
          <p:spPr bwMode="auto">
            <a:xfrm>
              <a:off x="-1551268" y="946852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3 w 29"/>
                <a:gd name="T5" fmla="*/ 50 h 52"/>
                <a:gd name="T6" fmla="*/ 3 w 29"/>
                <a:gd name="T7" fmla="*/ 47 h 52"/>
                <a:gd name="T8" fmla="*/ 13 w 29"/>
                <a:gd name="T9" fmla="*/ 47 h 52"/>
                <a:gd name="T10" fmla="*/ 22 w 29"/>
                <a:gd name="T11" fmla="*/ 44 h 52"/>
                <a:gd name="T12" fmla="*/ 24 w 29"/>
                <a:gd name="T13" fmla="*/ 35 h 52"/>
                <a:gd name="T14" fmla="*/ 24 w 29"/>
                <a:gd name="T15" fmla="*/ 32 h 52"/>
                <a:gd name="T16" fmla="*/ 12 w 29"/>
                <a:gd name="T17" fmla="*/ 36 h 52"/>
                <a:gd name="T18" fmla="*/ 0 w 29"/>
                <a:gd name="T19" fmla="*/ 19 h 52"/>
                <a:gd name="T20" fmla="*/ 13 w 29"/>
                <a:gd name="T21" fmla="*/ 0 h 52"/>
                <a:gd name="T22" fmla="*/ 24 w 29"/>
                <a:gd name="T23" fmla="*/ 4 h 52"/>
                <a:gd name="T24" fmla="*/ 24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4 w 29"/>
                <a:gd name="T33" fmla="*/ 8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4 w 29"/>
                <a:gd name="T41" fmla="*/ 29 h 52"/>
                <a:gd name="T42" fmla="*/ 24 w 2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9" y="52"/>
                    <a:pt x="3" y="5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8" y="47"/>
                    <a:pt x="10" y="47"/>
                    <a:pt x="13" y="47"/>
                  </a:cubicBezTo>
                  <a:cubicBezTo>
                    <a:pt x="18" y="47"/>
                    <a:pt x="21" y="46"/>
                    <a:pt x="22" y="44"/>
                  </a:cubicBezTo>
                  <a:cubicBezTo>
                    <a:pt x="23" y="42"/>
                    <a:pt x="24" y="40"/>
                    <a:pt x="24" y="3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30"/>
                    <a:pt x="0" y="19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0" y="2"/>
                    <a:pt x="24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4"/>
                    <a:pt x="28" y="46"/>
                    <a:pt x="25" y="49"/>
                  </a:cubicBezTo>
                  <a:moveTo>
                    <a:pt x="24" y="8"/>
                  </a:moveTo>
                  <a:cubicBezTo>
                    <a:pt x="18" y="6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9" y="31"/>
                    <a:pt x="14" y="31"/>
                  </a:cubicBezTo>
                  <a:cubicBezTo>
                    <a:pt x="16" y="31"/>
                    <a:pt x="18" y="31"/>
                    <a:pt x="24" y="29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8"/>
            <p:cNvSpPr>
              <a:spLocks/>
            </p:cNvSpPr>
            <p:nvPr userDrawn="1"/>
          </p:nvSpPr>
          <p:spPr bwMode="auto">
            <a:xfrm>
              <a:off x="-1397281" y="946852"/>
              <a:ext cx="63500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10 w 23"/>
                <a:gd name="T7" fmla="*/ 32 h 37"/>
                <a:gd name="T8" fmla="*/ 18 w 23"/>
                <a:gd name="T9" fmla="*/ 27 h 37"/>
                <a:gd name="T10" fmla="*/ 12 w 23"/>
                <a:gd name="T11" fmla="*/ 21 h 37"/>
                <a:gd name="T12" fmla="*/ 1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1 w 23"/>
                <a:gd name="T19" fmla="*/ 6 h 37"/>
                <a:gd name="T20" fmla="*/ 13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5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10" y="32"/>
                  </a:cubicBezTo>
                  <a:cubicBezTo>
                    <a:pt x="15" y="32"/>
                    <a:pt x="18" y="30"/>
                    <a:pt x="18" y="27"/>
                  </a:cubicBezTo>
                  <a:cubicBezTo>
                    <a:pt x="18" y="24"/>
                    <a:pt x="16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9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9"/>
            <p:cNvSpPr>
              <a:spLocks/>
            </p:cNvSpPr>
            <p:nvPr userDrawn="1"/>
          </p:nvSpPr>
          <p:spPr bwMode="auto">
            <a:xfrm>
              <a:off x="-1324256" y="924627"/>
              <a:ext cx="63500" cy="127000"/>
            </a:xfrm>
            <a:custGeom>
              <a:avLst/>
              <a:gdLst>
                <a:gd name="T0" fmla="*/ 13 w 23"/>
                <a:gd name="T1" fmla="*/ 45 h 45"/>
                <a:gd name="T2" fmla="*/ 7 w 23"/>
                <a:gd name="T3" fmla="*/ 42 h 45"/>
                <a:gd name="T4" fmla="*/ 6 w 23"/>
                <a:gd name="T5" fmla="*/ 35 h 45"/>
                <a:gd name="T6" fmla="*/ 6 w 23"/>
                <a:gd name="T7" fmla="*/ 13 h 45"/>
                <a:gd name="T8" fmla="*/ 0 w 23"/>
                <a:gd name="T9" fmla="*/ 13 h 45"/>
                <a:gd name="T10" fmla="*/ 0 w 23"/>
                <a:gd name="T11" fmla="*/ 10 h 45"/>
                <a:gd name="T12" fmla="*/ 6 w 23"/>
                <a:gd name="T13" fmla="*/ 9 h 45"/>
                <a:gd name="T14" fmla="*/ 6 w 23"/>
                <a:gd name="T15" fmla="*/ 0 h 45"/>
                <a:gd name="T16" fmla="*/ 12 w 23"/>
                <a:gd name="T17" fmla="*/ 0 h 45"/>
                <a:gd name="T18" fmla="*/ 12 w 23"/>
                <a:gd name="T19" fmla="*/ 9 h 45"/>
                <a:gd name="T20" fmla="*/ 21 w 23"/>
                <a:gd name="T21" fmla="*/ 9 h 45"/>
                <a:gd name="T22" fmla="*/ 21 w 23"/>
                <a:gd name="T23" fmla="*/ 13 h 45"/>
                <a:gd name="T24" fmla="*/ 12 w 23"/>
                <a:gd name="T25" fmla="*/ 13 h 45"/>
                <a:gd name="T26" fmla="*/ 12 w 23"/>
                <a:gd name="T27" fmla="*/ 32 h 45"/>
                <a:gd name="T28" fmla="*/ 12 w 23"/>
                <a:gd name="T29" fmla="*/ 39 h 45"/>
                <a:gd name="T30" fmla="*/ 15 w 23"/>
                <a:gd name="T31" fmla="*/ 40 h 45"/>
                <a:gd name="T32" fmla="*/ 22 w 23"/>
                <a:gd name="T33" fmla="*/ 39 h 45"/>
                <a:gd name="T34" fmla="*/ 23 w 23"/>
                <a:gd name="T35" fmla="*/ 43 h 45"/>
                <a:gd name="T36" fmla="*/ 13 w 23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5">
                  <a:moveTo>
                    <a:pt x="13" y="45"/>
                  </a:moveTo>
                  <a:cubicBezTo>
                    <a:pt x="10" y="45"/>
                    <a:pt x="8" y="44"/>
                    <a:pt x="7" y="42"/>
                  </a:cubicBezTo>
                  <a:cubicBezTo>
                    <a:pt x="6" y="40"/>
                    <a:pt x="6" y="39"/>
                    <a:pt x="6" y="3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3" y="40"/>
                    <a:pt x="14" y="40"/>
                    <a:pt x="15" y="40"/>
                  </a:cubicBezTo>
                  <a:cubicBezTo>
                    <a:pt x="17" y="40"/>
                    <a:pt x="19" y="40"/>
                    <a:pt x="22" y="39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9" y="44"/>
                    <a:pt x="16" y="45"/>
                    <a:pt x="1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0"/>
            <p:cNvSpPr>
              <a:spLocks noEditPoints="1"/>
            </p:cNvSpPr>
            <p:nvPr userDrawn="1"/>
          </p:nvSpPr>
          <p:spPr bwMode="auto">
            <a:xfrm>
              <a:off x="-1249643" y="946852"/>
              <a:ext cx="71437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1"/>
            <p:cNvSpPr>
              <a:spLocks/>
            </p:cNvSpPr>
            <p:nvPr userDrawn="1"/>
          </p:nvSpPr>
          <p:spPr bwMode="auto">
            <a:xfrm>
              <a:off x="-1148043" y="946852"/>
              <a:ext cx="76200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5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5" y="5"/>
                  </a:cubicBezTo>
                  <a:cubicBezTo>
                    <a:pt x="12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3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2"/>
            <p:cNvSpPr>
              <a:spLocks noEditPoints="1"/>
            </p:cNvSpPr>
            <p:nvPr userDrawn="1"/>
          </p:nvSpPr>
          <p:spPr bwMode="auto">
            <a:xfrm>
              <a:off x="-1049618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9" y="53"/>
                    <a:pt x="15" y="54"/>
                    <a:pt x="12" y="54"/>
                  </a:cubicBezTo>
                  <a:cubicBezTo>
                    <a:pt x="4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0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8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8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3"/>
            <p:cNvSpPr>
              <a:spLocks noEditPoints="1"/>
            </p:cNvSpPr>
            <p:nvPr userDrawn="1"/>
          </p:nvSpPr>
          <p:spPr bwMode="auto">
            <a:xfrm>
              <a:off x="-943256" y="946852"/>
              <a:ext cx="69850" cy="104775"/>
            </a:xfrm>
            <a:custGeom>
              <a:avLst/>
              <a:gdLst>
                <a:gd name="T0" fmla="*/ 19 w 25"/>
                <a:gd name="T1" fmla="*/ 36 h 37"/>
                <a:gd name="T2" fmla="*/ 19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6 w 25"/>
                <a:gd name="T9" fmla="*/ 16 h 37"/>
                <a:gd name="T10" fmla="*/ 19 w 25"/>
                <a:gd name="T11" fmla="*/ 15 h 37"/>
                <a:gd name="T12" fmla="*/ 19 w 25"/>
                <a:gd name="T13" fmla="*/ 14 h 37"/>
                <a:gd name="T14" fmla="*/ 13 w 25"/>
                <a:gd name="T15" fmla="*/ 5 h 37"/>
                <a:gd name="T16" fmla="*/ 2 w 25"/>
                <a:gd name="T17" fmla="*/ 7 h 37"/>
                <a:gd name="T18" fmla="*/ 2 w 25"/>
                <a:gd name="T19" fmla="*/ 3 h 37"/>
                <a:gd name="T20" fmla="*/ 15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19 w 25"/>
                <a:gd name="T29" fmla="*/ 36 h 37"/>
                <a:gd name="T30" fmla="*/ 19 w 25"/>
                <a:gd name="T31" fmla="*/ 19 h 37"/>
                <a:gd name="T32" fmla="*/ 5 w 25"/>
                <a:gd name="T33" fmla="*/ 26 h 37"/>
                <a:gd name="T34" fmla="*/ 10 w 25"/>
                <a:gd name="T35" fmla="*/ 32 h 37"/>
                <a:gd name="T36" fmla="*/ 19 w 25"/>
                <a:gd name="T37" fmla="*/ 30 h 37"/>
                <a:gd name="T38" fmla="*/ 19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19" y="36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4" y="37"/>
                    <a:pt x="0" y="34"/>
                    <a:pt x="0" y="26"/>
                  </a:cubicBezTo>
                  <a:cubicBezTo>
                    <a:pt x="0" y="20"/>
                    <a:pt x="2" y="17"/>
                    <a:pt x="6" y="16"/>
                  </a:cubicBezTo>
                  <a:cubicBezTo>
                    <a:pt x="9" y="15"/>
                    <a:pt x="12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20" y="5"/>
                    <a:pt x="13" y="5"/>
                  </a:cubicBezTo>
                  <a:cubicBezTo>
                    <a:pt x="10" y="5"/>
                    <a:pt x="7" y="6"/>
                    <a:pt x="2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4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19" y="36"/>
                  </a:lnTo>
                  <a:close/>
                  <a:moveTo>
                    <a:pt x="19" y="19"/>
                  </a:moveTo>
                  <a:cubicBezTo>
                    <a:pt x="8" y="20"/>
                    <a:pt x="5" y="21"/>
                    <a:pt x="5" y="26"/>
                  </a:cubicBezTo>
                  <a:cubicBezTo>
                    <a:pt x="5" y="30"/>
                    <a:pt x="7" y="32"/>
                    <a:pt x="10" y="32"/>
                  </a:cubicBezTo>
                  <a:cubicBezTo>
                    <a:pt x="13" y="32"/>
                    <a:pt x="19" y="30"/>
                    <a:pt x="19" y="3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4"/>
            <p:cNvSpPr>
              <a:spLocks/>
            </p:cNvSpPr>
            <p:nvPr userDrawn="1"/>
          </p:nvSpPr>
          <p:spPr bwMode="auto">
            <a:xfrm>
              <a:off x="-844831" y="950027"/>
              <a:ext cx="47625" cy="98425"/>
            </a:xfrm>
            <a:custGeom>
              <a:avLst/>
              <a:gdLst>
                <a:gd name="T0" fmla="*/ 15 w 17"/>
                <a:gd name="T1" fmla="*/ 5 h 35"/>
                <a:gd name="T2" fmla="*/ 6 w 17"/>
                <a:gd name="T3" fmla="*/ 7 h 35"/>
                <a:gd name="T4" fmla="*/ 6 w 17"/>
                <a:gd name="T5" fmla="*/ 35 h 35"/>
                <a:gd name="T6" fmla="*/ 0 w 17"/>
                <a:gd name="T7" fmla="*/ 35 h 35"/>
                <a:gd name="T8" fmla="*/ 0 w 17"/>
                <a:gd name="T9" fmla="*/ 0 h 35"/>
                <a:gd name="T10" fmla="*/ 5 w 17"/>
                <a:gd name="T11" fmla="*/ 0 h 35"/>
                <a:gd name="T12" fmla="*/ 5 w 17"/>
                <a:gd name="T13" fmla="*/ 3 h 35"/>
                <a:gd name="T14" fmla="*/ 15 w 17"/>
                <a:gd name="T15" fmla="*/ 0 h 35"/>
                <a:gd name="T16" fmla="*/ 17 w 17"/>
                <a:gd name="T17" fmla="*/ 0 h 35"/>
                <a:gd name="T18" fmla="*/ 17 w 17"/>
                <a:gd name="T19" fmla="*/ 5 h 35"/>
                <a:gd name="T20" fmla="*/ 15 w 17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5"/>
            <p:cNvSpPr>
              <a:spLocks noEditPoints="1"/>
            </p:cNvSpPr>
            <p:nvPr userDrawn="1"/>
          </p:nvSpPr>
          <p:spPr bwMode="auto">
            <a:xfrm>
              <a:off x="-790856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0" y="53"/>
                    <a:pt x="15" y="54"/>
                    <a:pt x="12" y="54"/>
                  </a:cubicBezTo>
                  <a:cubicBezTo>
                    <a:pt x="5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1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9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9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6"/>
            <p:cNvSpPr>
              <a:spLocks/>
            </p:cNvSpPr>
            <p:nvPr userDrawn="1"/>
          </p:nvSpPr>
          <p:spPr bwMode="auto">
            <a:xfrm>
              <a:off x="-687668" y="946852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4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7"/>
            <p:cNvSpPr>
              <a:spLocks noEditPoints="1"/>
            </p:cNvSpPr>
            <p:nvPr userDrawn="1"/>
          </p:nvSpPr>
          <p:spPr bwMode="auto">
            <a:xfrm>
              <a:off x="-1975131" y="1118302"/>
              <a:ext cx="19050" cy="141288"/>
            </a:xfrm>
            <a:custGeom>
              <a:avLst/>
              <a:gdLst>
                <a:gd name="T0" fmla="*/ 4 w 7"/>
                <a:gd name="T1" fmla="*/ 7 h 50"/>
                <a:gd name="T2" fmla="*/ 0 w 7"/>
                <a:gd name="T3" fmla="*/ 3 h 50"/>
                <a:gd name="T4" fmla="*/ 4 w 7"/>
                <a:gd name="T5" fmla="*/ 0 h 50"/>
                <a:gd name="T6" fmla="*/ 7 w 7"/>
                <a:gd name="T7" fmla="*/ 3 h 50"/>
                <a:gd name="T8" fmla="*/ 4 w 7"/>
                <a:gd name="T9" fmla="*/ 7 h 50"/>
                <a:gd name="T10" fmla="*/ 1 w 7"/>
                <a:gd name="T11" fmla="*/ 15 h 50"/>
                <a:gd name="T12" fmla="*/ 7 w 7"/>
                <a:gd name="T13" fmla="*/ 15 h 50"/>
                <a:gd name="T14" fmla="*/ 7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8"/>
            <p:cNvSpPr>
              <a:spLocks/>
            </p:cNvSpPr>
            <p:nvPr userDrawn="1"/>
          </p:nvSpPr>
          <p:spPr bwMode="auto">
            <a:xfrm>
              <a:off x="-1927506" y="1157989"/>
              <a:ext cx="122237" cy="101600"/>
            </a:xfrm>
            <a:custGeom>
              <a:avLst/>
              <a:gdLst>
                <a:gd name="T0" fmla="*/ 39 w 44"/>
                <a:gd name="T1" fmla="*/ 36 h 36"/>
                <a:gd name="T2" fmla="*/ 39 w 44"/>
                <a:gd name="T3" fmla="*/ 14 h 36"/>
                <a:gd name="T4" fmla="*/ 34 w 44"/>
                <a:gd name="T5" fmla="*/ 5 h 36"/>
                <a:gd name="T6" fmla="*/ 25 w 44"/>
                <a:gd name="T7" fmla="*/ 7 h 36"/>
                <a:gd name="T8" fmla="*/ 25 w 44"/>
                <a:gd name="T9" fmla="*/ 13 h 36"/>
                <a:gd name="T10" fmla="*/ 25 w 44"/>
                <a:gd name="T11" fmla="*/ 36 h 36"/>
                <a:gd name="T12" fmla="*/ 19 w 44"/>
                <a:gd name="T13" fmla="*/ 36 h 36"/>
                <a:gd name="T14" fmla="*/ 19 w 44"/>
                <a:gd name="T15" fmla="*/ 14 h 36"/>
                <a:gd name="T16" fmla="*/ 14 w 44"/>
                <a:gd name="T17" fmla="*/ 5 h 36"/>
                <a:gd name="T18" fmla="*/ 6 w 44"/>
                <a:gd name="T19" fmla="*/ 7 h 36"/>
                <a:gd name="T20" fmla="*/ 6 w 44"/>
                <a:gd name="T21" fmla="*/ 36 h 36"/>
                <a:gd name="T22" fmla="*/ 0 w 44"/>
                <a:gd name="T23" fmla="*/ 36 h 36"/>
                <a:gd name="T24" fmla="*/ 0 w 44"/>
                <a:gd name="T25" fmla="*/ 1 h 36"/>
                <a:gd name="T26" fmla="*/ 6 w 44"/>
                <a:gd name="T27" fmla="*/ 1 h 36"/>
                <a:gd name="T28" fmla="*/ 6 w 44"/>
                <a:gd name="T29" fmla="*/ 4 h 36"/>
                <a:gd name="T30" fmla="*/ 17 w 44"/>
                <a:gd name="T31" fmla="*/ 0 h 36"/>
                <a:gd name="T32" fmla="*/ 24 w 44"/>
                <a:gd name="T33" fmla="*/ 4 h 36"/>
                <a:gd name="T34" fmla="*/ 36 w 44"/>
                <a:gd name="T35" fmla="*/ 0 h 36"/>
                <a:gd name="T36" fmla="*/ 44 w 44"/>
                <a:gd name="T37" fmla="*/ 13 h 36"/>
                <a:gd name="T38" fmla="*/ 44 w 44"/>
                <a:gd name="T39" fmla="*/ 36 h 36"/>
                <a:gd name="T40" fmla="*/ 39 w 44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6">
                  <a:moveTo>
                    <a:pt x="39" y="36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9" y="5"/>
                    <a:pt x="34" y="5"/>
                  </a:cubicBezTo>
                  <a:cubicBezTo>
                    <a:pt x="31" y="5"/>
                    <a:pt x="30" y="5"/>
                    <a:pt x="25" y="7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5"/>
                    <a:pt x="14" y="5"/>
                  </a:cubicBezTo>
                  <a:cubicBezTo>
                    <a:pt x="12" y="5"/>
                    <a:pt x="11" y="5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7" y="3"/>
                    <a:pt x="32" y="0"/>
                    <a:pt x="36" y="0"/>
                  </a:cubicBezTo>
                  <a:cubicBezTo>
                    <a:pt x="44" y="0"/>
                    <a:pt x="44" y="6"/>
                    <a:pt x="44" y="13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3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9"/>
            <p:cNvSpPr>
              <a:spLocks noEditPoints="1"/>
            </p:cNvSpPr>
            <p:nvPr userDrawn="1"/>
          </p:nvSpPr>
          <p:spPr bwMode="auto">
            <a:xfrm>
              <a:off x="-1776693" y="1157989"/>
              <a:ext cx="84137" cy="142875"/>
            </a:xfrm>
            <a:custGeom>
              <a:avLst/>
              <a:gdLst>
                <a:gd name="T0" fmla="*/ 17 w 30"/>
                <a:gd name="T1" fmla="*/ 37 h 51"/>
                <a:gd name="T2" fmla="*/ 6 w 30"/>
                <a:gd name="T3" fmla="*/ 33 h 51"/>
                <a:gd name="T4" fmla="*/ 6 w 30"/>
                <a:gd name="T5" fmla="*/ 51 h 51"/>
                <a:gd name="T6" fmla="*/ 0 w 30"/>
                <a:gd name="T7" fmla="*/ 51 h 51"/>
                <a:gd name="T8" fmla="*/ 0 w 30"/>
                <a:gd name="T9" fmla="*/ 1 h 51"/>
                <a:gd name="T10" fmla="*/ 6 w 30"/>
                <a:gd name="T11" fmla="*/ 1 h 51"/>
                <a:gd name="T12" fmla="*/ 6 w 30"/>
                <a:gd name="T13" fmla="*/ 4 h 51"/>
                <a:gd name="T14" fmla="*/ 18 w 30"/>
                <a:gd name="T15" fmla="*/ 0 h 51"/>
                <a:gd name="T16" fmla="*/ 30 w 30"/>
                <a:gd name="T17" fmla="*/ 18 h 51"/>
                <a:gd name="T18" fmla="*/ 17 w 30"/>
                <a:gd name="T19" fmla="*/ 37 h 51"/>
                <a:gd name="T20" fmla="*/ 16 w 30"/>
                <a:gd name="T21" fmla="*/ 5 h 51"/>
                <a:gd name="T22" fmla="*/ 6 w 30"/>
                <a:gd name="T23" fmla="*/ 7 h 51"/>
                <a:gd name="T24" fmla="*/ 6 w 30"/>
                <a:gd name="T25" fmla="*/ 29 h 51"/>
                <a:gd name="T26" fmla="*/ 15 w 30"/>
                <a:gd name="T27" fmla="*/ 32 h 51"/>
                <a:gd name="T28" fmla="*/ 24 w 30"/>
                <a:gd name="T29" fmla="*/ 19 h 51"/>
                <a:gd name="T30" fmla="*/ 16 w 30"/>
                <a:gd name="T3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1">
                  <a:moveTo>
                    <a:pt x="17" y="37"/>
                  </a:moveTo>
                  <a:cubicBezTo>
                    <a:pt x="13" y="37"/>
                    <a:pt x="9" y="35"/>
                    <a:pt x="6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1"/>
                    <a:pt x="14" y="0"/>
                    <a:pt x="18" y="0"/>
                  </a:cubicBezTo>
                  <a:cubicBezTo>
                    <a:pt x="25" y="0"/>
                    <a:pt x="30" y="7"/>
                    <a:pt x="30" y="18"/>
                  </a:cubicBezTo>
                  <a:cubicBezTo>
                    <a:pt x="30" y="29"/>
                    <a:pt x="24" y="37"/>
                    <a:pt x="17" y="37"/>
                  </a:cubicBezTo>
                  <a:moveTo>
                    <a:pt x="16" y="5"/>
                  </a:moveTo>
                  <a:cubicBezTo>
                    <a:pt x="13" y="5"/>
                    <a:pt x="11" y="6"/>
                    <a:pt x="6" y="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3" y="32"/>
                    <a:pt x="15" y="32"/>
                  </a:cubicBezTo>
                  <a:cubicBezTo>
                    <a:pt x="21" y="32"/>
                    <a:pt x="24" y="27"/>
                    <a:pt x="24" y="19"/>
                  </a:cubicBezTo>
                  <a:cubicBezTo>
                    <a:pt x="24" y="9"/>
                    <a:pt x="21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0"/>
            <p:cNvSpPr>
              <a:spLocks/>
            </p:cNvSpPr>
            <p:nvPr userDrawn="1"/>
          </p:nvSpPr>
          <p:spPr bwMode="auto">
            <a:xfrm>
              <a:off x="-1670331" y="1157989"/>
              <a:ext cx="46037" cy="101600"/>
            </a:xfrm>
            <a:custGeom>
              <a:avLst/>
              <a:gdLst>
                <a:gd name="T0" fmla="*/ 15 w 16"/>
                <a:gd name="T1" fmla="*/ 5 h 36"/>
                <a:gd name="T2" fmla="*/ 6 w 16"/>
                <a:gd name="T3" fmla="*/ 8 h 36"/>
                <a:gd name="T4" fmla="*/ 6 w 16"/>
                <a:gd name="T5" fmla="*/ 36 h 36"/>
                <a:gd name="T6" fmla="*/ 0 w 16"/>
                <a:gd name="T7" fmla="*/ 36 h 36"/>
                <a:gd name="T8" fmla="*/ 0 w 16"/>
                <a:gd name="T9" fmla="*/ 1 h 36"/>
                <a:gd name="T10" fmla="*/ 5 w 16"/>
                <a:gd name="T11" fmla="*/ 1 h 36"/>
                <a:gd name="T12" fmla="*/ 5 w 16"/>
                <a:gd name="T13" fmla="*/ 4 h 36"/>
                <a:gd name="T14" fmla="*/ 15 w 16"/>
                <a:gd name="T15" fmla="*/ 0 h 36"/>
                <a:gd name="T16" fmla="*/ 16 w 16"/>
                <a:gd name="T17" fmla="*/ 0 h 36"/>
                <a:gd name="T18" fmla="*/ 16 w 16"/>
                <a:gd name="T19" fmla="*/ 6 h 36"/>
                <a:gd name="T20" fmla="*/ 15 w 16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6">
                  <a:moveTo>
                    <a:pt x="15" y="5"/>
                  </a:moveTo>
                  <a:cubicBezTo>
                    <a:pt x="12" y="5"/>
                    <a:pt x="9" y="6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41"/>
            <p:cNvSpPr>
              <a:spLocks noEditPoints="1"/>
            </p:cNvSpPr>
            <p:nvPr userDrawn="1"/>
          </p:nvSpPr>
          <p:spPr bwMode="auto">
            <a:xfrm>
              <a:off x="-1616356" y="1157989"/>
              <a:ext cx="87312" cy="104775"/>
            </a:xfrm>
            <a:custGeom>
              <a:avLst/>
              <a:gdLst>
                <a:gd name="T0" fmla="*/ 16 w 31"/>
                <a:gd name="T1" fmla="*/ 37 h 37"/>
                <a:gd name="T2" fmla="*/ 0 w 31"/>
                <a:gd name="T3" fmla="*/ 18 h 37"/>
                <a:gd name="T4" fmla="*/ 16 w 31"/>
                <a:gd name="T5" fmla="*/ 0 h 37"/>
                <a:gd name="T6" fmla="*/ 31 w 31"/>
                <a:gd name="T7" fmla="*/ 18 h 37"/>
                <a:gd name="T8" fmla="*/ 16 w 31"/>
                <a:gd name="T9" fmla="*/ 37 h 37"/>
                <a:gd name="T10" fmla="*/ 16 w 31"/>
                <a:gd name="T11" fmla="*/ 5 h 37"/>
                <a:gd name="T12" fmla="*/ 6 w 31"/>
                <a:gd name="T13" fmla="*/ 18 h 37"/>
                <a:gd name="T14" fmla="*/ 16 w 31"/>
                <a:gd name="T15" fmla="*/ 32 h 37"/>
                <a:gd name="T16" fmla="*/ 25 w 31"/>
                <a:gd name="T17" fmla="*/ 18 h 37"/>
                <a:gd name="T18" fmla="*/ 16 w 31"/>
                <a:gd name="T1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16" y="37"/>
                  </a:moveTo>
                  <a:cubicBezTo>
                    <a:pt x="6" y="37"/>
                    <a:pt x="0" y="30"/>
                    <a:pt x="0" y="18"/>
                  </a:cubicBezTo>
                  <a:cubicBezTo>
                    <a:pt x="0" y="7"/>
                    <a:pt x="6" y="0"/>
                    <a:pt x="16" y="0"/>
                  </a:cubicBezTo>
                  <a:cubicBezTo>
                    <a:pt x="26" y="0"/>
                    <a:pt x="31" y="6"/>
                    <a:pt x="31" y="18"/>
                  </a:cubicBezTo>
                  <a:cubicBezTo>
                    <a:pt x="31" y="30"/>
                    <a:pt x="26" y="37"/>
                    <a:pt x="16" y="37"/>
                  </a:cubicBezTo>
                  <a:moveTo>
                    <a:pt x="16" y="5"/>
                  </a:moveTo>
                  <a:cubicBezTo>
                    <a:pt x="9" y="5"/>
                    <a:pt x="6" y="9"/>
                    <a:pt x="6" y="18"/>
                  </a:cubicBezTo>
                  <a:cubicBezTo>
                    <a:pt x="6" y="28"/>
                    <a:pt x="9" y="32"/>
                    <a:pt x="16" y="32"/>
                  </a:cubicBezTo>
                  <a:cubicBezTo>
                    <a:pt x="22" y="32"/>
                    <a:pt x="25" y="28"/>
                    <a:pt x="25" y="18"/>
                  </a:cubicBezTo>
                  <a:cubicBezTo>
                    <a:pt x="25" y="9"/>
                    <a:pt x="23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2"/>
            <p:cNvSpPr>
              <a:spLocks/>
            </p:cNvSpPr>
            <p:nvPr userDrawn="1"/>
          </p:nvSpPr>
          <p:spPr bwMode="auto">
            <a:xfrm>
              <a:off x="-1517931" y="1161164"/>
              <a:ext cx="87312" cy="98425"/>
            </a:xfrm>
            <a:custGeom>
              <a:avLst/>
              <a:gdLst>
                <a:gd name="T0" fmla="*/ 33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0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3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3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3"/>
            <p:cNvSpPr>
              <a:spLocks noEditPoints="1"/>
            </p:cNvSpPr>
            <p:nvPr userDrawn="1"/>
          </p:nvSpPr>
          <p:spPr bwMode="auto">
            <a:xfrm>
              <a:off x="-1417918" y="1118302"/>
              <a:ext cx="23812" cy="141288"/>
            </a:xfrm>
            <a:custGeom>
              <a:avLst/>
              <a:gdLst>
                <a:gd name="T0" fmla="*/ 4 w 8"/>
                <a:gd name="T1" fmla="*/ 7 h 50"/>
                <a:gd name="T2" fmla="*/ 0 w 8"/>
                <a:gd name="T3" fmla="*/ 3 h 50"/>
                <a:gd name="T4" fmla="*/ 4 w 8"/>
                <a:gd name="T5" fmla="*/ 0 h 50"/>
                <a:gd name="T6" fmla="*/ 8 w 8"/>
                <a:gd name="T7" fmla="*/ 3 h 50"/>
                <a:gd name="T8" fmla="*/ 4 w 8"/>
                <a:gd name="T9" fmla="*/ 7 h 50"/>
                <a:gd name="T10" fmla="*/ 1 w 8"/>
                <a:gd name="T11" fmla="*/ 15 h 50"/>
                <a:gd name="T12" fmla="*/ 7 w 8"/>
                <a:gd name="T13" fmla="*/ 15 h 50"/>
                <a:gd name="T14" fmla="*/ 7 w 8"/>
                <a:gd name="T15" fmla="*/ 50 h 50"/>
                <a:gd name="T16" fmla="*/ 1 w 8"/>
                <a:gd name="T17" fmla="*/ 50 h 50"/>
                <a:gd name="T18" fmla="*/ 1 w 8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4"/>
            <p:cNvSpPr>
              <a:spLocks/>
            </p:cNvSpPr>
            <p:nvPr userDrawn="1"/>
          </p:nvSpPr>
          <p:spPr bwMode="auto">
            <a:xfrm>
              <a:off x="-1370293" y="1157989"/>
              <a:ext cx="79375" cy="101600"/>
            </a:xfrm>
            <a:custGeom>
              <a:avLst/>
              <a:gdLst>
                <a:gd name="T0" fmla="*/ 22 w 28"/>
                <a:gd name="T1" fmla="*/ 36 h 36"/>
                <a:gd name="T2" fmla="*/ 22 w 28"/>
                <a:gd name="T3" fmla="*/ 14 h 36"/>
                <a:gd name="T4" fmla="*/ 16 w 28"/>
                <a:gd name="T5" fmla="*/ 5 h 36"/>
                <a:gd name="T6" fmla="*/ 6 w 28"/>
                <a:gd name="T7" fmla="*/ 7 h 36"/>
                <a:gd name="T8" fmla="*/ 6 w 28"/>
                <a:gd name="T9" fmla="*/ 36 h 36"/>
                <a:gd name="T10" fmla="*/ 0 w 28"/>
                <a:gd name="T11" fmla="*/ 36 h 36"/>
                <a:gd name="T12" fmla="*/ 0 w 28"/>
                <a:gd name="T13" fmla="*/ 1 h 36"/>
                <a:gd name="T14" fmla="*/ 6 w 28"/>
                <a:gd name="T15" fmla="*/ 1 h 36"/>
                <a:gd name="T16" fmla="*/ 6 w 28"/>
                <a:gd name="T17" fmla="*/ 4 h 36"/>
                <a:gd name="T18" fmla="*/ 18 w 28"/>
                <a:gd name="T19" fmla="*/ 0 h 36"/>
                <a:gd name="T20" fmla="*/ 26 w 28"/>
                <a:gd name="T21" fmla="*/ 3 h 36"/>
                <a:gd name="T22" fmla="*/ 28 w 28"/>
                <a:gd name="T23" fmla="*/ 13 h 36"/>
                <a:gd name="T24" fmla="*/ 28 w 28"/>
                <a:gd name="T25" fmla="*/ 36 h 36"/>
                <a:gd name="T26" fmla="*/ 22 w 2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6">
                  <a:moveTo>
                    <a:pt x="22" y="3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2" y="5"/>
                    <a:pt x="16" y="5"/>
                  </a:cubicBezTo>
                  <a:cubicBezTo>
                    <a:pt x="13" y="5"/>
                    <a:pt x="10" y="6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22" y="0"/>
                    <a:pt x="24" y="1"/>
                    <a:pt x="26" y="3"/>
                  </a:cubicBezTo>
                  <a:cubicBezTo>
                    <a:pt x="27" y="5"/>
                    <a:pt x="28" y="7"/>
                    <a:pt x="28" y="13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5"/>
            <p:cNvSpPr>
              <a:spLocks noEditPoints="1"/>
            </p:cNvSpPr>
            <p:nvPr userDrawn="1"/>
          </p:nvSpPr>
          <p:spPr bwMode="auto">
            <a:xfrm>
              <a:off x="-1268693" y="1157989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2 w 29"/>
                <a:gd name="T5" fmla="*/ 50 h 52"/>
                <a:gd name="T6" fmla="*/ 3 w 29"/>
                <a:gd name="T7" fmla="*/ 46 h 52"/>
                <a:gd name="T8" fmla="*/ 12 w 29"/>
                <a:gd name="T9" fmla="*/ 47 h 52"/>
                <a:gd name="T10" fmla="*/ 22 w 29"/>
                <a:gd name="T11" fmla="*/ 43 h 52"/>
                <a:gd name="T12" fmla="*/ 23 w 29"/>
                <a:gd name="T13" fmla="*/ 34 h 52"/>
                <a:gd name="T14" fmla="*/ 23 w 29"/>
                <a:gd name="T15" fmla="*/ 32 h 52"/>
                <a:gd name="T16" fmla="*/ 12 w 29"/>
                <a:gd name="T17" fmla="*/ 36 h 52"/>
                <a:gd name="T18" fmla="*/ 0 w 29"/>
                <a:gd name="T19" fmla="*/ 18 h 52"/>
                <a:gd name="T20" fmla="*/ 13 w 29"/>
                <a:gd name="T21" fmla="*/ 0 h 52"/>
                <a:gd name="T22" fmla="*/ 23 w 29"/>
                <a:gd name="T23" fmla="*/ 4 h 52"/>
                <a:gd name="T24" fmla="*/ 23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3 w 29"/>
                <a:gd name="T33" fmla="*/ 7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3 w 29"/>
                <a:gd name="T41" fmla="*/ 29 h 52"/>
                <a:gd name="T42" fmla="*/ 23 w 29"/>
                <a:gd name="T4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8" y="51"/>
                    <a:pt x="2" y="5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47"/>
                    <a:pt x="10" y="47"/>
                    <a:pt x="12" y="47"/>
                  </a:cubicBezTo>
                  <a:cubicBezTo>
                    <a:pt x="17" y="47"/>
                    <a:pt x="21" y="46"/>
                    <a:pt x="22" y="43"/>
                  </a:cubicBezTo>
                  <a:cubicBezTo>
                    <a:pt x="23" y="42"/>
                    <a:pt x="23" y="40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29"/>
                    <a:pt x="0" y="18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6" y="0"/>
                    <a:pt x="20" y="2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3"/>
                    <a:pt x="28" y="46"/>
                    <a:pt x="25" y="49"/>
                  </a:cubicBezTo>
                  <a:moveTo>
                    <a:pt x="23" y="7"/>
                  </a:moveTo>
                  <a:cubicBezTo>
                    <a:pt x="18" y="5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8" y="31"/>
                    <a:pt x="14" y="31"/>
                  </a:cubicBezTo>
                  <a:cubicBezTo>
                    <a:pt x="16" y="31"/>
                    <a:pt x="18" y="31"/>
                    <a:pt x="23" y="29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Rectangle 46"/>
            <p:cNvSpPr>
              <a:spLocks noChangeArrowheads="1"/>
            </p:cNvSpPr>
            <p:nvPr userDrawn="1"/>
          </p:nvSpPr>
          <p:spPr bwMode="auto">
            <a:xfrm>
              <a:off x="-1105181" y="1110364"/>
              <a:ext cx="15875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47"/>
            <p:cNvSpPr>
              <a:spLocks noEditPoints="1"/>
            </p:cNvSpPr>
            <p:nvPr userDrawn="1"/>
          </p:nvSpPr>
          <p:spPr bwMode="auto">
            <a:xfrm>
              <a:off x="-1060731" y="1118302"/>
              <a:ext cx="19050" cy="141288"/>
            </a:xfrm>
            <a:custGeom>
              <a:avLst/>
              <a:gdLst>
                <a:gd name="T0" fmla="*/ 3 w 7"/>
                <a:gd name="T1" fmla="*/ 7 h 50"/>
                <a:gd name="T2" fmla="*/ 0 w 7"/>
                <a:gd name="T3" fmla="*/ 3 h 50"/>
                <a:gd name="T4" fmla="*/ 3 w 7"/>
                <a:gd name="T5" fmla="*/ 0 h 50"/>
                <a:gd name="T6" fmla="*/ 7 w 7"/>
                <a:gd name="T7" fmla="*/ 3 h 50"/>
                <a:gd name="T8" fmla="*/ 3 w 7"/>
                <a:gd name="T9" fmla="*/ 7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7"/>
                  </a:move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8"/>
            <p:cNvSpPr>
              <a:spLocks/>
            </p:cNvSpPr>
            <p:nvPr userDrawn="1"/>
          </p:nvSpPr>
          <p:spPr bwMode="auto">
            <a:xfrm>
              <a:off x="-1027393" y="1161164"/>
              <a:ext cx="87312" cy="98425"/>
            </a:xfrm>
            <a:custGeom>
              <a:avLst/>
              <a:gdLst>
                <a:gd name="T0" fmla="*/ 34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1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4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4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9"/>
            <p:cNvSpPr>
              <a:spLocks noEditPoints="1"/>
            </p:cNvSpPr>
            <p:nvPr userDrawn="1"/>
          </p:nvSpPr>
          <p:spPr bwMode="auto">
            <a:xfrm>
              <a:off x="-928968" y="1157989"/>
              <a:ext cx="79375" cy="104775"/>
            </a:xfrm>
            <a:custGeom>
              <a:avLst/>
              <a:gdLst>
                <a:gd name="T0" fmla="*/ 6 w 28"/>
                <a:gd name="T1" fmla="*/ 19 h 37"/>
                <a:gd name="T2" fmla="*/ 6 w 28"/>
                <a:gd name="T3" fmla="*/ 20 h 37"/>
                <a:gd name="T4" fmla="*/ 15 w 28"/>
                <a:gd name="T5" fmla="*/ 32 h 37"/>
                <a:gd name="T6" fmla="*/ 27 w 28"/>
                <a:gd name="T7" fmla="*/ 29 h 37"/>
                <a:gd name="T8" fmla="*/ 28 w 28"/>
                <a:gd name="T9" fmla="*/ 32 h 37"/>
                <a:gd name="T10" fmla="*/ 13 w 28"/>
                <a:gd name="T11" fmla="*/ 37 h 37"/>
                <a:gd name="T12" fmla="*/ 0 w 28"/>
                <a:gd name="T13" fmla="*/ 20 h 37"/>
                <a:gd name="T14" fmla="*/ 15 w 28"/>
                <a:gd name="T15" fmla="*/ 0 h 37"/>
                <a:gd name="T16" fmla="*/ 28 w 28"/>
                <a:gd name="T17" fmla="*/ 17 h 37"/>
                <a:gd name="T18" fmla="*/ 28 w 28"/>
                <a:gd name="T19" fmla="*/ 19 h 37"/>
                <a:gd name="T20" fmla="*/ 6 w 28"/>
                <a:gd name="T21" fmla="*/ 19 h 37"/>
                <a:gd name="T22" fmla="*/ 15 w 28"/>
                <a:gd name="T23" fmla="*/ 4 h 37"/>
                <a:gd name="T24" fmla="*/ 6 w 28"/>
                <a:gd name="T25" fmla="*/ 15 h 37"/>
                <a:gd name="T26" fmla="*/ 23 w 28"/>
                <a:gd name="T27" fmla="*/ 15 h 37"/>
                <a:gd name="T28" fmla="*/ 15 w 28"/>
                <a:gd name="T2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7">
                  <a:moveTo>
                    <a:pt x="6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8"/>
                    <a:pt x="9" y="32"/>
                    <a:pt x="15" y="32"/>
                  </a:cubicBezTo>
                  <a:cubicBezTo>
                    <a:pt x="18" y="32"/>
                    <a:pt x="21" y="31"/>
                    <a:pt x="27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1" y="36"/>
                    <a:pt x="18" y="37"/>
                    <a:pt x="13" y="37"/>
                  </a:cubicBezTo>
                  <a:cubicBezTo>
                    <a:pt x="5" y="37"/>
                    <a:pt x="0" y="30"/>
                    <a:pt x="0" y="20"/>
                  </a:cubicBezTo>
                  <a:cubicBezTo>
                    <a:pt x="0" y="7"/>
                    <a:pt x="5" y="0"/>
                    <a:pt x="15" y="0"/>
                  </a:cubicBezTo>
                  <a:cubicBezTo>
                    <a:pt x="24" y="0"/>
                    <a:pt x="28" y="6"/>
                    <a:pt x="28" y="17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6" y="19"/>
                  </a:lnTo>
                  <a:close/>
                  <a:moveTo>
                    <a:pt x="15" y="4"/>
                  </a:moveTo>
                  <a:cubicBezTo>
                    <a:pt x="10" y="4"/>
                    <a:pt x="7" y="8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7"/>
                    <a:pt x="20" y="4"/>
                    <a:pt x="1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0"/>
            <p:cNvSpPr>
              <a:spLocks/>
            </p:cNvSpPr>
            <p:nvPr userDrawn="1"/>
          </p:nvSpPr>
          <p:spPr bwMode="auto">
            <a:xfrm>
              <a:off x="-836893" y="1157989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6 h 37"/>
                <a:gd name="T10" fmla="*/ 12 w 23"/>
                <a:gd name="T11" fmla="*/ 20 h 37"/>
                <a:gd name="T12" fmla="*/ 0 w 23"/>
                <a:gd name="T13" fmla="*/ 10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4 h 37"/>
                <a:gd name="T22" fmla="*/ 6 w 23"/>
                <a:gd name="T23" fmla="*/ 10 h 37"/>
                <a:gd name="T24" fmla="*/ 23 w 23"/>
                <a:gd name="T25" fmla="*/ 25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6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5" y="32"/>
                    <a:pt x="17" y="30"/>
                    <a:pt x="17" y="26"/>
                  </a:cubicBezTo>
                  <a:cubicBezTo>
                    <a:pt x="17" y="23"/>
                    <a:pt x="16" y="22"/>
                    <a:pt x="12" y="20"/>
                  </a:cubicBezTo>
                  <a:cubicBezTo>
                    <a:pt x="5" y="19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4"/>
                    <a:pt x="12" y="4"/>
                  </a:cubicBezTo>
                  <a:cubicBezTo>
                    <a:pt x="8" y="4"/>
                    <a:pt x="6" y="6"/>
                    <a:pt x="6" y="10"/>
                  </a:cubicBezTo>
                  <a:cubicBezTo>
                    <a:pt x="6" y="18"/>
                    <a:pt x="23" y="13"/>
                    <a:pt x="23" y="25"/>
                  </a:cubicBezTo>
                  <a:cubicBezTo>
                    <a:pt x="23" y="32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3" name="AutoShape 56"/>
          <p:cNvSpPr>
            <a:spLocks noChangeAspect="1" noChangeArrowheads="1" noTextEdit="1"/>
          </p:cNvSpPr>
          <p:nvPr userDrawn="1"/>
        </p:nvSpPr>
        <p:spPr bwMode="auto">
          <a:xfrm>
            <a:off x="-2203450" y="1238250"/>
            <a:ext cx="1917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7" name="Group 116"/>
          <p:cNvGrpSpPr/>
          <p:nvPr userDrawn="1"/>
        </p:nvGrpSpPr>
        <p:grpSpPr>
          <a:xfrm>
            <a:off x="9362272" y="3637244"/>
            <a:ext cx="2247909" cy="2201807"/>
            <a:chOff x="-2039938" y="4012733"/>
            <a:chExt cx="1935163" cy="1895475"/>
          </a:xfrm>
        </p:grpSpPr>
        <p:sp>
          <p:nvSpPr>
            <p:cNvPr id="114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8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93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68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213971" cy="5811838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06" y="6434038"/>
            <a:ext cx="1068294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71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3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21E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1pPr>
            <a:lvl2pPr marL="6858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2pPr>
            <a:lvl3pPr marL="11430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3pPr>
            <a:lvl4pPr marL="16002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4pPr>
            <a:lvl5pPr marL="2057400" indent="-228600">
              <a:buClr>
                <a:srgbClr val="009ABC"/>
              </a:buClr>
              <a:buFont typeface="Wingdings" panose="05000000000000000000" pitchFamily="2" charset="2"/>
              <a:buChar char="§"/>
              <a:defRPr>
                <a:solidFill>
                  <a:srgbClr val="221E5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0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9ABC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6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939338" y="366995"/>
            <a:ext cx="1414462" cy="1200150"/>
            <a:chOff x="-1995768" y="103889"/>
            <a:chExt cx="1414462" cy="1200150"/>
          </a:xfrm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-836893" y="103889"/>
              <a:ext cx="61912" cy="90488"/>
            </a:xfrm>
            <a:custGeom>
              <a:avLst/>
              <a:gdLst>
                <a:gd name="T0" fmla="*/ 0 w 22"/>
                <a:gd name="T1" fmla="*/ 11 h 32"/>
                <a:gd name="T2" fmla="*/ 11 w 22"/>
                <a:gd name="T3" fmla="*/ 0 h 32"/>
                <a:gd name="T4" fmla="*/ 22 w 22"/>
                <a:gd name="T5" fmla="*/ 11 h 32"/>
                <a:gd name="T6" fmla="*/ 22 w 22"/>
                <a:gd name="T7" fmla="*/ 21 h 32"/>
                <a:gd name="T8" fmla="*/ 11 w 22"/>
                <a:gd name="T9" fmla="*/ 32 h 32"/>
                <a:gd name="T10" fmla="*/ 0 w 22"/>
                <a:gd name="T11" fmla="*/ 21 h 32"/>
                <a:gd name="T12" fmla="*/ 0 w 22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0" y="11"/>
                  </a:move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17" y="32"/>
                    <a:pt x="11" y="32"/>
                  </a:cubicBezTo>
                  <a:cubicBezTo>
                    <a:pt x="5" y="32"/>
                    <a:pt x="0" y="27"/>
                    <a:pt x="0" y="21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-990881" y="197552"/>
              <a:ext cx="369887" cy="246063"/>
            </a:xfrm>
            <a:custGeom>
              <a:avLst/>
              <a:gdLst>
                <a:gd name="T0" fmla="*/ 130 w 132"/>
                <a:gd name="T1" fmla="*/ 9 h 88"/>
                <a:gd name="T2" fmla="*/ 116 w 132"/>
                <a:gd name="T3" fmla="*/ 2 h 88"/>
                <a:gd name="T4" fmla="*/ 66 w 132"/>
                <a:gd name="T5" fmla="*/ 18 h 88"/>
                <a:gd name="T6" fmla="*/ 16 w 132"/>
                <a:gd name="T7" fmla="*/ 2 h 88"/>
                <a:gd name="T8" fmla="*/ 2 w 132"/>
                <a:gd name="T9" fmla="*/ 9 h 88"/>
                <a:gd name="T10" fmla="*/ 9 w 132"/>
                <a:gd name="T11" fmla="*/ 23 h 88"/>
                <a:gd name="T12" fmla="*/ 48 w 132"/>
                <a:gd name="T13" fmla="*/ 36 h 88"/>
                <a:gd name="T14" fmla="*/ 24 w 132"/>
                <a:gd name="T15" fmla="*/ 69 h 88"/>
                <a:gd name="T16" fmla="*/ 26 w 132"/>
                <a:gd name="T17" fmla="*/ 84 h 88"/>
                <a:gd name="T18" fmla="*/ 42 w 132"/>
                <a:gd name="T19" fmla="*/ 82 h 88"/>
                <a:gd name="T20" fmla="*/ 66 w 132"/>
                <a:gd name="T21" fmla="*/ 48 h 88"/>
                <a:gd name="T22" fmla="*/ 90 w 132"/>
                <a:gd name="T23" fmla="*/ 82 h 88"/>
                <a:gd name="T24" fmla="*/ 105 w 132"/>
                <a:gd name="T25" fmla="*/ 84 h 88"/>
                <a:gd name="T26" fmla="*/ 108 w 132"/>
                <a:gd name="T27" fmla="*/ 69 h 88"/>
                <a:gd name="T28" fmla="*/ 84 w 132"/>
                <a:gd name="T29" fmla="*/ 36 h 88"/>
                <a:gd name="T30" fmla="*/ 123 w 132"/>
                <a:gd name="T31" fmla="*/ 23 h 88"/>
                <a:gd name="T32" fmla="*/ 130 w 132"/>
                <a:gd name="T33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88">
                  <a:moveTo>
                    <a:pt x="130" y="9"/>
                  </a:moveTo>
                  <a:cubicBezTo>
                    <a:pt x="128" y="3"/>
                    <a:pt x="122" y="0"/>
                    <a:pt x="116" y="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0"/>
                    <a:pt x="4" y="3"/>
                    <a:pt x="2" y="9"/>
                  </a:cubicBezTo>
                  <a:cubicBezTo>
                    <a:pt x="0" y="15"/>
                    <a:pt x="3" y="21"/>
                    <a:pt x="9" y="23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0" y="74"/>
                    <a:pt x="21" y="81"/>
                    <a:pt x="26" y="84"/>
                  </a:cubicBezTo>
                  <a:cubicBezTo>
                    <a:pt x="31" y="88"/>
                    <a:pt x="38" y="87"/>
                    <a:pt x="42" y="82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4" y="87"/>
                    <a:pt x="100" y="88"/>
                    <a:pt x="105" y="84"/>
                  </a:cubicBezTo>
                  <a:cubicBezTo>
                    <a:pt x="110" y="81"/>
                    <a:pt x="111" y="74"/>
                    <a:pt x="108" y="69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8" y="21"/>
                    <a:pt x="132" y="15"/>
                    <a:pt x="130" y="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-1140106" y="183264"/>
              <a:ext cx="47625" cy="69850"/>
            </a:xfrm>
            <a:custGeom>
              <a:avLst/>
              <a:gdLst>
                <a:gd name="T0" fmla="*/ 0 w 17"/>
                <a:gd name="T1" fmla="*/ 9 h 25"/>
                <a:gd name="T2" fmla="*/ 9 w 17"/>
                <a:gd name="T3" fmla="*/ 0 h 25"/>
                <a:gd name="T4" fmla="*/ 17 w 17"/>
                <a:gd name="T5" fmla="*/ 9 h 25"/>
                <a:gd name="T6" fmla="*/ 17 w 17"/>
                <a:gd name="T7" fmla="*/ 16 h 25"/>
                <a:gd name="T8" fmla="*/ 9 w 17"/>
                <a:gd name="T9" fmla="*/ 25 h 25"/>
                <a:gd name="T10" fmla="*/ 0 w 17"/>
                <a:gd name="T11" fmla="*/ 16 h 25"/>
                <a:gd name="T12" fmla="*/ 0 w 1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5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1"/>
                    <a:pt x="13" y="25"/>
                    <a:pt x="9" y="25"/>
                  </a:cubicBezTo>
                  <a:cubicBezTo>
                    <a:pt x="4" y="25"/>
                    <a:pt x="0" y="21"/>
                    <a:pt x="0" y="16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-1254406" y="256289"/>
              <a:ext cx="280987" cy="185738"/>
            </a:xfrm>
            <a:custGeom>
              <a:avLst/>
              <a:gdLst>
                <a:gd name="T0" fmla="*/ 99 w 100"/>
                <a:gd name="T1" fmla="*/ 6 h 66"/>
                <a:gd name="T2" fmla="*/ 88 w 100"/>
                <a:gd name="T3" fmla="*/ 1 h 66"/>
                <a:gd name="T4" fmla="*/ 50 w 100"/>
                <a:gd name="T5" fmla="*/ 14 h 66"/>
                <a:gd name="T6" fmla="*/ 12 w 100"/>
                <a:gd name="T7" fmla="*/ 1 h 66"/>
                <a:gd name="T8" fmla="*/ 1 w 100"/>
                <a:gd name="T9" fmla="*/ 6 h 66"/>
                <a:gd name="T10" fmla="*/ 6 w 100"/>
                <a:gd name="T11" fmla="*/ 17 h 66"/>
                <a:gd name="T12" fmla="*/ 36 w 100"/>
                <a:gd name="T13" fmla="*/ 27 h 66"/>
                <a:gd name="T14" fmla="*/ 18 w 100"/>
                <a:gd name="T15" fmla="*/ 52 h 66"/>
                <a:gd name="T16" fmla="*/ 20 w 100"/>
                <a:gd name="T17" fmla="*/ 64 h 66"/>
                <a:gd name="T18" fmla="*/ 31 w 100"/>
                <a:gd name="T19" fmla="*/ 62 h 66"/>
                <a:gd name="T20" fmla="*/ 50 w 100"/>
                <a:gd name="T21" fmla="*/ 36 h 66"/>
                <a:gd name="T22" fmla="*/ 68 w 100"/>
                <a:gd name="T23" fmla="*/ 62 h 66"/>
                <a:gd name="T24" fmla="*/ 80 w 100"/>
                <a:gd name="T25" fmla="*/ 64 h 66"/>
                <a:gd name="T26" fmla="*/ 82 w 100"/>
                <a:gd name="T27" fmla="*/ 52 h 66"/>
                <a:gd name="T28" fmla="*/ 63 w 100"/>
                <a:gd name="T29" fmla="*/ 27 h 66"/>
                <a:gd name="T30" fmla="*/ 93 w 100"/>
                <a:gd name="T31" fmla="*/ 17 h 66"/>
                <a:gd name="T32" fmla="*/ 99 w 100"/>
                <a:gd name="T33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66">
                  <a:moveTo>
                    <a:pt x="99" y="6"/>
                  </a:moveTo>
                  <a:cubicBezTo>
                    <a:pt x="97" y="2"/>
                    <a:pt x="92" y="0"/>
                    <a:pt x="88" y="1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2" y="2"/>
                    <a:pt x="1" y="6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5" y="56"/>
                    <a:pt x="16" y="61"/>
                    <a:pt x="20" y="64"/>
                  </a:cubicBezTo>
                  <a:cubicBezTo>
                    <a:pt x="23" y="66"/>
                    <a:pt x="29" y="66"/>
                    <a:pt x="31" y="6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71" y="66"/>
                    <a:pt x="76" y="66"/>
                    <a:pt x="80" y="64"/>
                  </a:cubicBezTo>
                  <a:cubicBezTo>
                    <a:pt x="84" y="61"/>
                    <a:pt x="84" y="56"/>
                    <a:pt x="82" y="5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8" y="15"/>
                    <a:pt x="100" y="11"/>
                    <a:pt x="99" y="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-1363943" y="249939"/>
              <a:ext cx="36512" cy="47625"/>
            </a:xfrm>
            <a:custGeom>
              <a:avLst/>
              <a:gdLst>
                <a:gd name="T0" fmla="*/ 0 w 13"/>
                <a:gd name="T1" fmla="*/ 6 h 17"/>
                <a:gd name="T2" fmla="*/ 7 w 13"/>
                <a:gd name="T3" fmla="*/ 0 h 17"/>
                <a:gd name="T4" fmla="*/ 13 w 13"/>
                <a:gd name="T5" fmla="*/ 6 h 17"/>
                <a:gd name="T6" fmla="*/ 13 w 13"/>
                <a:gd name="T7" fmla="*/ 11 h 17"/>
                <a:gd name="T8" fmla="*/ 7 w 13"/>
                <a:gd name="T9" fmla="*/ 17 h 17"/>
                <a:gd name="T10" fmla="*/ 0 w 13"/>
                <a:gd name="T11" fmla="*/ 11 h 17"/>
                <a:gd name="T12" fmla="*/ 0 w 13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7">
                  <a:moveTo>
                    <a:pt x="0" y="6"/>
                  </a:move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3" y="17"/>
                    <a:pt x="0" y="15"/>
                    <a:pt x="0" y="1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-1451256" y="300739"/>
              <a:ext cx="211137" cy="141288"/>
            </a:xfrm>
            <a:custGeom>
              <a:avLst/>
              <a:gdLst>
                <a:gd name="T0" fmla="*/ 74 w 75"/>
                <a:gd name="T1" fmla="*/ 5 h 50"/>
                <a:gd name="T2" fmla="*/ 66 w 75"/>
                <a:gd name="T3" fmla="*/ 1 h 50"/>
                <a:gd name="T4" fmla="*/ 38 w 75"/>
                <a:gd name="T5" fmla="*/ 11 h 50"/>
                <a:gd name="T6" fmla="*/ 9 w 75"/>
                <a:gd name="T7" fmla="*/ 1 h 50"/>
                <a:gd name="T8" fmla="*/ 1 w 75"/>
                <a:gd name="T9" fmla="*/ 5 h 50"/>
                <a:gd name="T10" fmla="*/ 5 w 75"/>
                <a:gd name="T11" fmla="*/ 13 h 50"/>
                <a:gd name="T12" fmla="*/ 28 w 75"/>
                <a:gd name="T13" fmla="*/ 20 h 50"/>
                <a:gd name="T14" fmla="*/ 14 w 75"/>
                <a:gd name="T15" fmla="*/ 39 h 50"/>
                <a:gd name="T16" fmla="*/ 15 w 75"/>
                <a:gd name="T17" fmla="*/ 48 h 50"/>
                <a:gd name="T18" fmla="*/ 24 w 75"/>
                <a:gd name="T19" fmla="*/ 47 h 50"/>
                <a:gd name="T20" fmla="*/ 38 w 75"/>
                <a:gd name="T21" fmla="*/ 28 h 50"/>
                <a:gd name="T22" fmla="*/ 51 w 75"/>
                <a:gd name="T23" fmla="*/ 47 h 50"/>
                <a:gd name="T24" fmla="*/ 60 w 75"/>
                <a:gd name="T25" fmla="*/ 48 h 50"/>
                <a:gd name="T26" fmla="*/ 62 w 75"/>
                <a:gd name="T27" fmla="*/ 39 h 50"/>
                <a:gd name="T28" fmla="*/ 48 w 75"/>
                <a:gd name="T29" fmla="*/ 20 h 50"/>
                <a:gd name="T30" fmla="*/ 70 w 75"/>
                <a:gd name="T31" fmla="*/ 13 h 50"/>
                <a:gd name="T32" fmla="*/ 74 w 75"/>
                <a:gd name="T3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50">
                  <a:moveTo>
                    <a:pt x="74" y="5"/>
                  </a:moveTo>
                  <a:cubicBezTo>
                    <a:pt x="73" y="2"/>
                    <a:pt x="69" y="0"/>
                    <a:pt x="66" y="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9"/>
                    <a:pt x="2" y="12"/>
                    <a:pt x="5" y="1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2" y="42"/>
                    <a:pt x="12" y="46"/>
                    <a:pt x="15" y="48"/>
                  </a:cubicBezTo>
                  <a:cubicBezTo>
                    <a:pt x="18" y="50"/>
                    <a:pt x="22" y="49"/>
                    <a:pt x="24" y="4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9"/>
                    <a:pt x="57" y="50"/>
                    <a:pt x="60" y="48"/>
                  </a:cubicBezTo>
                  <a:cubicBezTo>
                    <a:pt x="63" y="46"/>
                    <a:pt x="64" y="42"/>
                    <a:pt x="62" y="3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3" y="12"/>
                    <a:pt x="75" y="9"/>
                    <a:pt x="74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-1995768" y="421389"/>
              <a:ext cx="325437" cy="396875"/>
            </a:xfrm>
            <a:custGeom>
              <a:avLst/>
              <a:gdLst>
                <a:gd name="T0" fmla="*/ 58 w 116"/>
                <a:gd name="T1" fmla="*/ 141 h 141"/>
                <a:gd name="T2" fmla="*/ 0 w 116"/>
                <a:gd name="T3" fmla="*/ 71 h 141"/>
                <a:gd name="T4" fmla="*/ 58 w 116"/>
                <a:gd name="T5" fmla="*/ 0 h 141"/>
                <a:gd name="T6" fmla="*/ 116 w 116"/>
                <a:gd name="T7" fmla="*/ 71 h 141"/>
                <a:gd name="T8" fmla="*/ 58 w 116"/>
                <a:gd name="T9" fmla="*/ 141 h 141"/>
                <a:gd name="T10" fmla="*/ 59 w 116"/>
                <a:gd name="T11" fmla="*/ 16 h 141"/>
                <a:gd name="T12" fmla="*/ 22 w 116"/>
                <a:gd name="T13" fmla="*/ 71 h 141"/>
                <a:gd name="T14" fmla="*/ 32 w 116"/>
                <a:gd name="T15" fmla="*/ 113 h 141"/>
                <a:gd name="T16" fmla="*/ 58 w 116"/>
                <a:gd name="T17" fmla="*/ 125 h 141"/>
                <a:gd name="T18" fmla="*/ 94 w 116"/>
                <a:gd name="T19" fmla="*/ 71 h 141"/>
                <a:gd name="T20" fmla="*/ 59 w 116"/>
                <a:gd name="T21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1">
                  <a:moveTo>
                    <a:pt x="58" y="141"/>
                  </a:moveTo>
                  <a:cubicBezTo>
                    <a:pt x="20" y="141"/>
                    <a:pt x="0" y="116"/>
                    <a:pt x="0" y="71"/>
                  </a:cubicBezTo>
                  <a:cubicBezTo>
                    <a:pt x="0" y="25"/>
                    <a:pt x="21" y="0"/>
                    <a:pt x="58" y="0"/>
                  </a:cubicBezTo>
                  <a:cubicBezTo>
                    <a:pt x="96" y="0"/>
                    <a:pt x="116" y="25"/>
                    <a:pt x="116" y="71"/>
                  </a:cubicBezTo>
                  <a:cubicBezTo>
                    <a:pt x="116" y="116"/>
                    <a:pt x="96" y="141"/>
                    <a:pt x="58" y="141"/>
                  </a:cubicBezTo>
                  <a:moveTo>
                    <a:pt x="59" y="16"/>
                  </a:moveTo>
                  <a:cubicBezTo>
                    <a:pt x="35" y="16"/>
                    <a:pt x="22" y="35"/>
                    <a:pt x="22" y="71"/>
                  </a:cubicBezTo>
                  <a:cubicBezTo>
                    <a:pt x="22" y="88"/>
                    <a:pt x="26" y="104"/>
                    <a:pt x="32" y="113"/>
                  </a:cubicBezTo>
                  <a:cubicBezTo>
                    <a:pt x="37" y="121"/>
                    <a:pt x="47" y="125"/>
                    <a:pt x="58" y="125"/>
                  </a:cubicBezTo>
                  <a:cubicBezTo>
                    <a:pt x="82" y="125"/>
                    <a:pt x="94" y="107"/>
                    <a:pt x="94" y="71"/>
                  </a:cubicBezTo>
                  <a:cubicBezTo>
                    <a:pt x="94" y="34"/>
                    <a:pt x="82" y="16"/>
                    <a:pt x="59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-1648106" y="394402"/>
              <a:ext cx="193675" cy="417513"/>
            </a:xfrm>
            <a:custGeom>
              <a:avLst/>
              <a:gdLst>
                <a:gd name="T0" fmla="*/ 67 w 69"/>
                <a:gd name="T1" fmla="*/ 16 h 149"/>
                <a:gd name="T2" fmla="*/ 50 w 69"/>
                <a:gd name="T3" fmla="*/ 15 h 149"/>
                <a:gd name="T4" fmla="*/ 37 w 69"/>
                <a:gd name="T5" fmla="*/ 33 h 149"/>
                <a:gd name="T6" fmla="*/ 37 w 69"/>
                <a:gd name="T7" fmla="*/ 52 h 149"/>
                <a:gd name="T8" fmla="*/ 64 w 69"/>
                <a:gd name="T9" fmla="*/ 52 h 149"/>
                <a:gd name="T10" fmla="*/ 64 w 69"/>
                <a:gd name="T11" fmla="*/ 65 h 149"/>
                <a:gd name="T12" fmla="*/ 37 w 69"/>
                <a:gd name="T13" fmla="*/ 65 h 149"/>
                <a:gd name="T14" fmla="*/ 37 w 69"/>
                <a:gd name="T15" fmla="*/ 149 h 149"/>
                <a:gd name="T16" fmla="*/ 17 w 69"/>
                <a:gd name="T17" fmla="*/ 149 h 149"/>
                <a:gd name="T18" fmla="*/ 17 w 69"/>
                <a:gd name="T19" fmla="*/ 65 h 149"/>
                <a:gd name="T20" fmla="*/ 0 w 69"/>
                <a:gd name="T21" fmla="*/ 65 h 149"/>
                <a:gd name="T22" fmla="*/ 0 w 69"/>
                <a:gd name="T23" fmla="*/ 54 h 149"/>
                <a:gd name="T24" fmla="*/ 17 w 69"/>
                <a:gd name="T25" fmla="*/ 51 h 149"/>
                <a:gd name="T26" fmla="*/ 17 w 69"/>
                <a:gd name="T27" fmla="*/ 35 h 149"/>
                <a:gd name="T28" fmla="*/ 22 w 69"/>
                <a:gd name="T29" fmla="*/ 11 h 149"/>
                <a:gd name="T30" fmla="*/ 44 w 69"/>
                <a:gd name="T31" fmla="*/ 0 h 149"/>
                <a:gd name="T32" fmla="*/ 69 w 69"/>
                <a:gd name="T33" fmla="*/ 4 h 149"/>
                <a:gd name="T34" fmla="*/ 67 w 69"/>
                <a:gd name="T35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149">
                  <a:moveTo>
                    <a:pt x="67" y="16"/>
                  </a:moveTo>
                  <a:cubicBezTo>
                    <a:pt x="65" y="16"/>
                    <a:pt x="59" y="15"/>
                    <a:pt x="50" y="15"/>
                  </a:cubicBezTo>
                  <a:cubicBezTo>
                    <a:pt x="40" y="15"/>
                    <a:pt x="37" y="19"/>
                    <a:pt x="37" y="3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1"/>
                    <a:pt x="18" y="16"/>
                    <a:pt x="22" y="11"/>
                  </a:cubicBezTo>
                  <a:cubicBezTo>
                    <a:pt x="27" y="4"/>
                    <a:pt x="34" y="0"/>
                    <a:pt x="44" y="0"/>
                  </a:cubicBezTo>
                  <a:cubicBezTo>
                    <a:pt x="54" y="0"/>
                    <a:pt x="66" y="3"/>
                    <a:pt x="69" y="4"/>
                  </a:cubicBezTo>
                  <a:lnTo>
                    <a:pt x="67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-1456018" y="534102"/>
              <a:ext cx="190500" cy="284163"/>
            </a:xfrm>
            <a:custGeom>
              <a:avLst/>
              <a:gdLst>
                <a:gd name="T0" fmla="*/ 31 w 68"/>
                <a:gd name="T1" fmla="*/ 101 h 101"/>
                <a:gd name="T2" fmla="*/ 0 w 68"/>
                <a:gd name="T3" fmla="*/ 96 h 101"/>
                <a:gd name="T4" fmla="*/ 3 w 68"/>
                <a:gd name="T5" fmla="*/ 83 h 101"/>
                <a:gd name="T6" fmla="*/ 27 w 68"/>
                <a:gd name="T7" fmla="*/ 86 h 101"/>
                <a:gd name="T8" fmla="*/ 48 w 68"/>
                <a:gd name="T9" fmla="*/ 72 h 101"/>
                <a:gd name="T10" fmla="*/ 31 w 68"/>
                <a:gd name="T11" fmla="*/ 57 h 101"/>
                <a:gd name="T12" fmla="*/ 1 w 68"/>
                <a:gd name="T13" fmla="*/ 29 h 101"/>
                <a:gd name="T14" fmla="*/ 35 w 68"/>
                <a:gd name="T15" fmla="*/ 0 h 101"/>
                <a:gd name="T16" fmla="*/ 63 w 68"/>
                <a:gd name="T17" fmla="*/ 5 h 101"/>
                <a:gd name="T18" fmla="*/ 60 w 68"/>
                <a:gd name="T19" fmla="*/ 17 h 101"/>
                <a:gd name="T20" fmla="*/ 37 w 68"/>
                <a:gd name="T21" fmla="*/ 14 h 101"/>
                <a:gd name="T22" fmla="*/ 21 w 68"/>
                <a:gd name="T23" fmla="*/ 27 h 101"/>
                <a:gd name="T24" fmla="*/ 68 w 68"/>
                <a:gd name="T25" fmla="*/ 69 h 101"/>
                <a:gd name="T26" fmla="*/ 31 w 68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01">
                  <a:moveTo>
                    <a:pt x="31" y="101"/>
                  </a:moveTo>
                  <a:cubicBezTo>
                    <a:pt x="21" y="101"/>
                    <a:pt x="12" y="99"/>
                    <a:pt x="0" y="9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3" y="85"/>
                    <a:pt x="20" y="86"/>
                    <a:pt x="27" y="86"/>
                  </a:cubicBezTo>
                  <a:cubicBezTo>
                    <a:pt x="41" y="86"/>
                    <a:pt x="48" y="81"/>
                    <a:pt x="48" y="72"/>
                  </a:cubicBezTo>
                  <a:cubicBezTo>
                    <a:pt x="48" y="64"/>
                    <a:pt x="45" y="61"/>
                    <a:pt x="31" y="57"/>
                  </a:cubicBezTo>
                  <a:cubicBezTo>
                    <a:pt x="14" y="52"/>
                    <a:pt x="1" y="47"/>
                    <a:pt x="1" y="29"/>
                  </a:cubicBezTo>
                  <a:cubicBezTo>
                    <a:pt x="1" y="10"/>
                    <a:pt x="14" y="0"/>
                    <a:pt x="35" y="0"/>
                  </a:cubicBezTo>
                  <a:cubicBezTo>
                    <a:pt x="43" y="0"/>
                    <a:pt x="52" y="1"/>
                    <a:pt x="63" y="5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16"/>
                    <a:pt x="45" y="14"/>
                    <a:pt x="37" y="14"/>
                  </a:cubicBezTo>
                  <a:cubicBezTo>
                    <a:pt x="27" y="14"/>
                    <a:pt x="21" y="19"/>
                    <a:pt x="21" y="27"/>
                  </a:cubicBezTo>
                  <a:cubicBezTo>
                    <a:pt x="21" y="47"/>
                    <a:pt x="68" y="34"/>
                    <a:pt x="68" y="69"/>
                  </a:cubicBezTo>
                  <a:cubicBezTo>
                    <a:pt x="68" y="89"/>
                    <a:pt x="54" y="101"/>
                    <a:pt x="31" y="10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-1262343" y="464252"/>
              <a:ext cx="187325" cy="354013"/>
            </a:xfrm>
            <a:custGeom>
              <a:avLst/>
              <a:gdLst>
                <a:gd name="T0" fmla="*/ 39 w 67"/>
                <a:gd name="T1" fmla="*/ 126 h 126"/>
                <a:gd name="T2" fmla="*/ 19 w 67"/>
                <a:gd name="T3" fmla="*/ 115 h 126"/>
                <a:gd name="T4" fmla="*/ 17 w 67"/>
                <a:gd name="T5" fmla="*/ 93 h 126"/>
                <a:gd name="T6" fmla="*/ 17 w 67"/>
                <a:gd name="T7" fmla="*/ 40 h 126"/>
                <a:gd name="T8" fmla="*/ 0 w 67"/>
                <a:gd name="T9" fmla="*/ 40 h 126"/>
                <a:gd name="T10" fmla="*/ 0 w 67"/>
                <a:gd name="T11" fmla="*/ 29 h 126"/>
                <a:gd name="T12" fmla="*/ 17 w 67"/>
                <a:gd name="T13" fmla="*/ 27 h 126"/>
                <a:gd name="T14" fmla="*/ 17 w 67"/>
                <a:gd name="T15" fmla="*/ 0 h 126"/>
                <a:gd name="T16" fmla="*/ 37 w 67"/>
                <a:gd name="T17" fmla="*/ 0 h 126"/>
                <a:gd name="T18" fmla="*/ 37 w 67"/>
                <a:gd name="T19" fmla="*/ 27 h 126"/>
                <a:gd name="T20" fmla="*/ 63 w 67"/>
                <a:gd name="T21" fmla="*/ 27 h 126"/>
                <a:gd name="T22" fmla="*/ 63 w 67"/>
                <a:gd name="T23" fmla="*/ 40 h 126"/>
                <a:gd name="T24" fmla="*/ 37 w 67"/>
                <a:gd name="T25" fmla="*/ 40 h 126"/>
                <a:gd name="T26" fmla="*/ 37 w 67"/>
                <a:gd name="T27" fmla="*/ 87 h 126"/>
                <a:gd name="T28" fmla="*/ 38 w 67"/>
                <a:gd name="T29" fmla="*/ 106 h 126"/>
                <a:gd name="T30" fmla="*/ 47 w 67"/>
                <a:gd name="T31" fmla="*/ 110 h 126"/>
                <a:gd name="T32" fmla="*/ 64 w 67"/>
                <a:gd name="T33" fmla="*/ 107 h 126"/>
                <a:gd name="T34" fmla="*/ 67 w 67"/>
                <a:gd name="T35" fmla="*/ 120 h 126"/>
                <a:gd name="T36" fmla="*/ 39 w 67"/>
                <a:gd name="T3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26">
                  <a:moveTo>
                    <a:pt x="39" y="126"/>
                  </a:moveTo>
                  <a:cubicBezTo>
                    <a:pt x="30" y="126"/>
                    <a:pt x="23" y="122"/>
                    <a:pt x="19" y="115"/>
                  </a:cubicBezTo>
                  <a:cubicBezTo>
                    <a:pt x="17" y="111"/>
                    <a:pt x="17" y="106"/>
                    <a:pt x="17" y="93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04"/>
                    <a:pt x="37" y="104"/>
                    <a:pt x="38" y="106"/>
                  </a:cubicBezTo>
                  <a:cubicBezTo>
                    <a:pt x="40" y="109"/>
                    <a:pt x="43" y="110"/>
                    <a:pt x="47" y="110"/>
                  </a:cubicBezTo>
                  <a:cubicBezTo>
                    <a:pt x="52" y="110"/>
                    <a:pt x="56" y="109"/>
                    <a:pt x="64" y="107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55" y="124"/>
                    <a:pt x="47" y="126"/>
                    <a:pt x="39" y="1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 noEditPoints="1"/>
            </p:cNvSpPr>
            <p:nvPr userDrawn="1"/>
          </p:nvSpPr>
          <p:spPr bwMode="auto">
            <a:xfrm>
              <a:off x="-1071843" y="530927"/>
              <a:ext cx="230187" cy="287338"/>
            </a:xfrm>
            <a:custGeom>
              <a:avLst/>
              <a:gdLst>
                <a:gd name="T0" fmla="*/ 21 w 82"/>
                <a:gd name="T1" fmla="*/ 54 h 102"/>
                <a:gd name="T2" fmla="*/ 21 w 82"/>
                <a:gd name="T3" fmla="*/ 57 h 102"/>
                <a:gd name="T4" fmla="*/ 45 w 82"/>
                <a:gd name="T5" fmla="*/ 85 h 102"/>
                <a:gd name="T6" fmla="*/ 77 w 82"/>
                <a:gd name="T7" fmla="*/ 79 h 102"/>
                <a:gd name="T8" fmla="*/ 81 w 82"/>
                <a:gd name="T9" fmla="*/ 90 h 102"/>
                <a:gd name="T10" fmla="*/ 39 w 82"/>
                <a:gd name="T11" fmla="*/ 102 h 102"/>
                <a:gd name="T12" fmla="*/ 0 w 82"/>
                <a:gd name="T13" fmla="*/ 54 h 102"/>
                <a:gd name="T14" fmla="*/ 43 w 82"/>
                <a:gd name="T15" fmla="*/ 0 h 102"/>
                <a:gd name="T16" fmla="*/ 82 w 82"/>
                <a:gd name="T17" fmla="*/ 49 h 102"/>
                <a:gd name="T18" fmla="*/ 82 w 82"/>
                <a:gd name="T19" fmla="*/ 54 h 102"/>
                <a:gd name="T20" fmla="*/ 21 w 82"/>
                <a:gd name="T21" fmla="*/ 54 h 102"/>
                <a:gd name="T22" fmla="*/ 44 w 82"/>
                <a:gd name="T23" fmla="*/ 14 h 102"/>
                <a:gd name="T24" fmla="*/ 22 w 82"/>
                <a:gd name="T25" fmla="*/ 42 h 102"/>
                <a:gd name="T26" fmla="*/ 63 w 82"/>
                <a:gd name="T27" fmla="*/ 40 h 102"/>
                <a:gd name="T28" fmla="*/ 44 w 82"/>
                <a:gd name="T2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02">
                  <a:moveTo>
                    <a:pt x="21" y="54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1" y="76"/>
                    <a:pt x="29" y="85"/>
                    <a:pt x="45" y="85"/>
                  </a:cubicBezTo>
                  <a:cubicBezTo>
                    <a:pt x="53" y="85"/>
                    <a:pt x="61" y="84"/>
                    <a:pt x="77" y="7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61" y="99"/>
                    <a:pt x="51" y="102"/>
                    <a:pt x="39" y="102"/>
                  </a:cubicBezTo>
                  <a:cubicBezTo>
                    <a:pt x="15" y="102"/>
                    <a:pt x="0" y="84"/>
                    <a:pt x="0" y="54"/>
                  </a:cubicBezTo>
                  <a:cubicBezTo>
                    <a:pt x="0" y="22"/>
                    <a:pt x="16" y="0"/>
                    <a:pt x="43" y="0"/>
                  </a:cubicBezTo>
                  <a:cubicBezTo>
                    <a:pt x="69" y="0"/>
                    <a:pt x="82" y="16"/>
                    <a:pt x="82" y="49"/>
                  </a:cubicBezTo>
                  <a:cubicBezTo>
                    <a:pt x="82" y="54"/>
                    <a:pt x="82" y="54"/>
                    <a:pt x="82" y="54"/>
                  </a:cubicBezTo>
                  <a:lnTo>
                    <a:pt x="21" y="54"/>
                  </a:lnTo>
                  <a:close/>
                  <a:moveTo>
                    <a:pt x="44" y="14"/>
                  </a:moveTo>
                  <a:cubicBezTo>
                    <a:pt x="31" y="14"/>
                    <a:pt x="24" y="24"/>
                    <a:pt x="22" y="4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23"/>
                    <a:pt x="57" y="14"/>
                    <a:pt x="44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 noEditPoints="1"/>
            </p:cNvSpPr>
            <p:nvPr userDrawn="1"/>
          </p:nvSpPr>
          <p:spPr bwMode="auto">
            <a:xfrm>
              <a:off x="-816256" y="402339"/>
              <a:ext cx="234950" cy="415925"/>
            </a:xfrm>
            <a:custGeom>
              <a:avLst/>
              <a:gdLst>
                <a:gd name="T0" fmla="*/ 65 w 84"/>
                <a:gd name="T1" fmla="*/ 146 h 148"/>
                <a:gd name="T2" fmla="*/ 65 w 84"/>
                <a:gd name="T3" fmla="*/ 137 h 148"/>
                <a:gd name="T4" fmla="*/ 33 w 84"/>
                <a:gd name="T5" fmla="*/ 148 h 148"/>
                <a:gd name="T6" fmla="*/ 0 w 84"/>
                <a:gd name="T7" fmla="*/ 97 h 148"/>
                <a:gd name="T8" fmla="*/ 35 w 84"/>
                <a:gd name="T9" fmla="*/ 46 h 148"/>
                <a:gd name="T10" fmla="*/ 64 w 84"/>
                <a:gd name="T11" fmla="*/ 57 h 148"/>
                <a:gd name="T12" fmla="*/ 64 w 84"/>
                <a:gd name="T13" fmla="*/ 0 h 148"/>
                <a:gd name="T14" fmla="*/ 84 w 84"/>
                <a:gd name="T15" fmla="*/ 0 h 148"/>
                <a:gd name="T16" fmla="*/ 84 w 84"/>
                <a:gd name="T17" fmla="*/ 146 h 148"/>
                <a:gd name="T18" fmla="*/ 65 w 84"/>
                <a:gd name="T19" fmla="*/ 146 h 148"/>
                <a:gd name="T20" fmla="*/ 64 w 84"/>
                <a:gd name="T21" fmla="*/ 69 h 148"/>
                <a:gd name="T22" fmla="*/ 42 w 84"/>
                <a:gd name="T23" fmla="*/ 64 h 148"/>
                <a:gd name="T24" fmla="*/ 21 w 84"/>
                <a:gd name="T25" fmla="*/ 97 h 148"/>
                <a:gd name="T26" fmla="*/ 41 w 84"/>
                <a:gd name="T27" fmla="*/ 131 h 148"/>
                <a:gd name="T28" fmla="*/ 64 w 84"/>
                <a:gd name="T29" fmla="*/ 125 h 148"/>
                <a:gd name="T30" fmla="*/ 64 w 84"/>
                <a:gd name="T31" fmla="*/ 6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48">
                  <a:moveTo>
                    <a:pt x="65" y="146"/>
                  </a:moveTo>
                  <a:cubicBezTo>
                    <a:pt x="65" y="137"/>
                    <a:pt x="65" y="137"/>
                    <a:pt x="65" y="137"/>
                  </a:cubicBezTo>
                  <a:cubicBezTo>
                    <a:pt x="54" y="143"/>
                    <a:pt x="43" y="148"/>
                    <a:pt x="33" y="148"/>
                  </a:cubicBezTo>
                  <a:cubicBezTo>
                    <a:pt x="12" y="148"/>
                    <a:pt x="0" y="129"/>
                    <a:pt x="0" y="97"/>
                  </a:cubicBezTo>
                  <a:cubicBezTo>
                    <a:pt x="0" y="66"/>
                    <a:pt x="14" y="46"/>
                    <a:pt x="35" y="46"/>
                  </a:cubicBezTo>
                  <a:cubicBezTo>
                    <a:pt x="46" y="46"/>
                    <a:pt x="55" y="52"/>
                    <a:pt x="64" y="57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46"/>
                    <a:pt x="84" y="146"/>
                    <a:pt x="84" y="146"/>
                  </a:cubicBezTo>
                  <a:lnTo>
                    <a:pt x="65" y="146"/>
                  </a:lnTo>
                  <a:close/>
                  <a:moveTo>
                    <a:pt x="64" y="69"/>
                  </a:moveTo>
                  <a:cubicBezTo>
                    <a:pt x="52" y="65"/>
                    <a:pt x="48" y="64"/>
                    <a:pt x="42" y="64"/>
                  </a:cubicBezTo>
                  <a:cubicBezTo>
                    <a:pt x="28" y="64"/>
                    <a:pt x="21" y="75"/>
                    <a:pt x="21" y="97"/>
                  </a:cubicBezTo>
                  <a:cubicBezTo>
                    <a:pt x="21" y="120"/>
                    <a:pt x="28" y="131"/>
                    <a:pt x="41" y="131"/>
                  </a:cubicBezTo>
                  <a:cubicBezTo>
                    <a:pt x="47" y="131"/>
                    <a:pt x="52" y="129"/>
                    <a:pt x="64" y="125"/>
                  </a:cubicBezTo>
                  <a:lnTo>
                    <a:pt x="6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-1973543" y="950027"/>
              <a:ext cx="46037" cy="98425"/>
            </a:xfrm>
            <a:custGeom>
              <a:avLst/>
              <a:gdLst>
                <a:gd name="T0" fmla="*/ 15 w 16"/>
                <a:gd name="T1" fmla="*/ 5 h 35"/>
                <a:gd name="T2" fmla="*/ 6 w 16"/>
                <a:gd name="T3" fmla="*/ 7 h 35"/>
                <a:gd name="T4" fmla="*/ 6 w 16"/>
                <a:gd name="T5" fmla="*/ 35 h 35"/>
                <a:gd name="T6" fmla="*/ 0 w 16"/>
                <a:gd name="T7" fmla="*/ 35 h 35"/>
                <a:gd name="T8" fmla="*/ 0 w 16"/>
                <a:gd name="T9" fmla="*/ 0 h 35"/>
                <a:gd name="T10" fmla="*/ 5 w 16"/>
                <a:gd name="T11" fmla="*/ 0 h 35"/>
                <a:gd name="T12" fmla="*/ 5 w 16"/>
                <a:gd name="T13" fmla="*/ 3 h 35"/>
                <a:gd name="T14" fmla="*/ 15 w 16"/>
                <a:gd name="T15" fmla="*/ 0 h 35"/>
                <a:gd name="T16" fmla="*/ 16 w 16"/>
                <a:gd name="T17" fmla="*/ 0 h 35"/>
                <a:gd name="T18" fmla="*/ 16 w 16"/>
                <a:gd name="T19" fmla="*/ 5 h 35"/>
                <a:gd name="T20" fmla="*/ 15 w 16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-1919568" y="946852"/>
              <a:ext cx="69850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6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-1821143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1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1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-1781456" y="946852"/>
              <a:ext cx="63500" cy="104775"/>
            </a:xfrm>
            <a:custGeom>
              <a:avLst/>
              <a:gdLst>
                <a:gd name="T0" fmla="*/ 10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0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0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4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4" y="0"/>
                    <a:pt x="17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0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-1697318" y="908752"/>
              <a:ext cx="19050" cy="139700"/>
            </a:xfrm>
            <a:custGeom>
              <a:avLst/>
              <a:gdLst>
                <a:gd name="T0" fmla="*/ 3 w 7"/>
                <a:gd name="T1" fmla="*/ 8 h 50"/>
                <a:gd name="T2" fmla="*/ 0 w 7"/>
                <a:gd name="T3" fmla="*/ 4 h 50"/>
                <a:gd name="T4" fmla="*/ 3 w 7"/>
                <a:gd name="T5" fmla="*/ 0 h 50"/>
                <a:gd name="T6" fmla="*/ 7 w 7"/>
                <a:gd name="T7" fmla="*/ 4 h 50"/>
                <a:gd name="T8" fmla="*/ 3 w 7"/>
                <a:gd name="T9" fmla="*/ 8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8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-1649693" y="946852"/>
              <a:ext cx="74612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6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6" y="5"/>
                  </a:cubicBezTo>
                  <a:cubicBezTo>
                    <a:pt x="13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4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-1551268" y="946852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3 w 29"/>
                <a:gd name="T5" fmla="*/ 50 h 52"/>
                <a:gd name="T6" fmla="*/ 3 w 29"/>
                <a:gd name="T7" fmla="*/ 47 h 52"/>
                <a:gd name="T8" fmla="*/ 13 w 29"/>
                <a:gd name="T9" fmla="*/ 47 h 52"/>
                <a:gd name="T10" fmla="*/ 22 w 29"/>
                <a:gd name="T11" fmla="*/ 44 h 52"/>
                <a:gd name="T12" fmla="*/ 24 w 29"/>
                <a:gd name="T13" fmla="*/ 35 h 52"/>
                <a:gd name="T14" fmla="*/ 24 w 29"/>
                <a:gd name="T15" fmla="*/ 32 h 52"/>
                <a:gd name="T16" fmla="*/ 12 w 29"/>
                <a:gd name="T17" fmla="*/ 36 h 52"/>
                <a:gd name="T18" fmla="*/ 0 w 29"/>
                <a:gd name="T19" fmla="*/ 19 h 52"/>
                <a:gd name="T20" fmla="*/ 13 w 29"/>
                <a:gd name="T21" fmla="*/ 0 h 52"/>
                <a:gd name="T22" fmla="*/ 24 w 29"/>
                <a:gd name="T23" fmla="*/ 4 h 52"/>
                <a:gd name="T24" fmla="*/ 24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4 w 29"/>
                <a:gd name="T33" fmla="*/ 8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4 w 29"/>
                <a:gd name="T41" fmla="*/ 29 h 52"/>
                <a:gd name="T42" fmla="*/ 24 w 2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9" y="52"/>
                    <a:pt x="3" y="50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8" y="47"/>
                    <a:pt x="10" y="47"/>
                    <a:pt x="13" y="47"/>
                  </a:cubicBezTo>
                  <a:cubicBezTo>
                    <a:pt x="18" y="47"/>
                    <a:pt x="21" y="46"/>
                    <a:pt x="22" y="44"/>
                  </a:cubicBezTo>
                  <a:cubicBezTo>
                    <a:pt x="23" y="42"/>
                    <a:pt x="24" y="40"/>
                    <a:pt x="24" y="3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30"/>
                    <a:pt x="0" y="19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7" y="0"/>
                    <a:pt x="20" y="2"/>
                    <a:pt x="24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4"/>
                    <a:pt x="28" y="46"/>
                    <a:pt x="25" y="49"/>
                  </a:cubicBezTo>
                  <a:moveTo>
                    <a:pt x="24" y="8"/>
                  </a:moveTo>
                  <a:cubicBezTo>
                    <a:pt x="18" y="6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9" y="31"/>
                    <a:pt x="14" y="31"/>
                  </a:cubicBezTo>
                  <a:cubicBezTo>
                    <a:pt x="16" y="31"/>
                    <a:pt x="18" y="31"/>
                    <a:pt x="24" y="29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-1397281" y="946852"/>
              <a:ext cx="63500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10 w 23"/>
                <a:gd name="T7" fmla="*/ 32 h 37"/>
                <a:gd name="T8" fmla="*/ 18 w 23"/>
                <a:gd name="T9" fmla="*/ 27 h 37"/>
                <a:gd name="T10" fmla="*/ 12 w 23"/>
                <a:gd name="T11" fmla="*/ 21 h 37"/>
                <a:gd name="T12" fmla="*/ 1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1 w 23"/>
                <a:gd name="T19" fmla="*/ 6 h 37"/>
                <a:gd name="T20" fmla="*/ 13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5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10" y="32"/>
                  </a:cubicBezTo>
                  <a:cubicBezTo>
                    <a:pt x="15" y="32"/>
                    <a:pt x="18" y="30"/>
                    <a:pt x="18" y="27"/>
                  </a:cubicBezTo>
                  <a:cubicBezTo>
                    <a:pt x="18" y="24"/>
                    <a:pt x="16" y="22"/>
                    <a:pt x="12" y="21"/>
                  </a:cubicBezTo>
                  <a:cubicBezTo>
                    <a:pt x="6" y="19"/>
                    <a:pt x="1" y="17"/>
                    <a:pt x="1" y="11"/>
                  </a:cubicBezTo>
                  <a:cubicBezTo>
                    <a:pt x="1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5"/>
                    <a:pt x="15" y="5"/>
                    <a:pt x="13" y="5"/>
                  </a:cubicBezTo>
                  <a:cubicBezTo>
                    <a:pt x="9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-1324256" y="924627"/>
              <a:ext cx="63500" cy="127000"/>
            </a:xfrm>
            <a:custGeom>
              <a:avLst/>
              <a:gdLst>
                <a:gd name="T0" fmla="*/ 13 w 23"/>
                <a:gd name="T1" fmla="*/ 45 h 45"/>
                <a:gd name="T2" fmla="*/ 7 w 23"/>
                <a:gd name="T3" fmla="*/ 42 h 45"/>
                <a:gd name="T4" fmla="*/ 6 w 23"/>
                <a:gd name="T5" fmla="*/ 35 h 45"/>
                <a:gd name="T6" fmla="*/ 6 w 23"/>
                <a:gd name="T7" fmla="*/ 13 h 45"/>
                <a:gd name="T8" fmla="*/ 0 w 23"/>
                <a:gd name="T9" fmla="*/ 13 h 45"/>
                <a:gd name="T10" fmla="*/ 0 w 23"/>
                <a:gd name="T11" fmla="*/ 10 h 45"/>
                <a:gd name="T12" fmla="*/ 6 w 23"/>
                <a:gd name="T13" fmla="*/ 9 h 45"/>
                <a:gd name="T14" fmla="*/ 6 w 23"/>
                <a:gd name="T15" fmla="*/ 0 h 45"/>
                <a:gd name="T16" fmla="*/ 12 w 23"/>
                <a:gd name="T17" fmla="*/ 0 h 45"/>
                <a:gd name="T18" fmla="*/ 12 w 23"/>
                <a:gd name="T19" fmla="*/ 9 h 45"/>
                <a:gd name="T20" fmla="*/ 21 w 23"/>
                <a:gd name="T21" fmla="*/ 9 h 45"/>
                <a:gd name="T22" fmla="*/ 21 w 23"/>
                <a:gd name="T23" fmla="*/ 13 h 45"/>
                <a:gd name="T24" fmla="*/ 12 w 23"/>
                <a:gd name="T25" fmla="*/ 13 h 45"/>
                <a:gd name="T26" fmla="*/ 12 w 23"/>
                <a:gd name="T27" fmla="*/ 32 h 45"/>
                <a:gd name="T28" fmla="*/ 12 w 23"/>
                <a:gd name="T29" fmla="*/ 39 h 45"/>
                <a:gd name="T30" fmla="*/ 15 w 23"/>
                <a:gd name="T31" fmla="*/ 40 h 45"/>
                <a:gd name="T32" fmla="*/ 22 w 23"/>
                <a:gd name="T33" fmla="*/ 39 h 45"/>
                <a:gd name="T34" fmla="*/ 23 w 23"/>
                <a:gd name="T35" fmla="*/ 43 h 45"/>
                <a:gd name="T36" fmla="*/ 13 w 23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45">
                  <a:moveTo>
                    <a:pt x="13" y="45"/>
                  </a:moveTo>
                  <a:cubicBezTo>
                    <a:pt x="10" y="45"/>
                    <a:pt x="8" y="44"/>
                    <a:pt x="7" y="42"/>
                  </a:cubicBezTo>
                  <a:cubicBezTo>
                    <a:pt x="6" y="40"/>
                    <a:pt x="6" y="39"/>
                    <a:pt x="6" y="3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8"/>
                    <a:pt x="12" y="38"/>
                    <a:pt x="12" y="39"/>
                  </a:cubicBezTo>
                  <a:cubicBezTo>
                    <a:pt x="13" y="40"/>
                    <a:pt x="14" y="40"/>
                    <a:pt x="15" y="40"/>
                  </a:cubicBezTo>
                  <a:cubicBezTo>
                    <a:pt x="17" y="40"/>
                    <a:pt x="19" y="40"/>
                    <a:pt x="22" y="39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19" y="44"/>
                    <a:pt x="16" y="45"/>
                    <a:pt x="13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 noEditPoints="1"/>
            </p:cNvSpPr>
            <p:nvPr userDrawn="1"/>
          </p:nvSpPr>
          <p:spPr bwMode="auto">
            <a:xfrm>
              <a:off x="-1249643" y="946852"/>
              <a:ext cx="71437" cy="104775"/>
            </a:xfrm>
            <a:custGeom>
              <a:avLst/>
              <a:gdLst>
                <a:gd name="T0" fmla="*/ 20 w 25"/>
                <a:gd name="T1" fmla="*/ 36 h 37"/>
                <a:gd name="T2" fmla="*/ 20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7 w 25"/>
                <a:gd name="T9" fmla="*/ 16 h 37"/>
                <a:gd name="T10" fmla="*/ 20 w 25"/>
                <a:gd name="T11" fmla="*/ 15 h 37"/>
                <a:gd name="T12" fmla="*/ 20 w 25"/>
                <a:gd name="T13" fmla="*/ 14 h 37"/>
                <a:gd name="T14" fmla="*/ 13 w 25"/>
                <a:gd name="T15" fmla="*/ 5 h 37"/>
                <a:gd name="T16" fmla="*/ 3 w 25"/>
                <a:gd name="T17" fmla="*/ 7 h 37"/>
                <a:gd name="T18" fmla="*/ 2 w 25"/>
                <a:gd name="T19" fmla="*/ 3 h 37"/>
                <a:gd name="T20" fmla="*/ 16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20 w 25"/>
                <a:gd name="T29" fmla="*/ 36 h 37"/>
                <a:gd name="T30" fmla="*/ 20 w 25"/>
                <a:gd name="T31" fmla="*/ 19 h 37"/>
                <a:gd name="T32" fmla="*/ 6 w 25"/>
                <a:gd name="T33" fmla="*/ 26 h 37"/>
                <a:gd name="T34" fmla="*/ 11 w 25"/>
                <a:gd name="T35" fmla="*/ 32 h 37"/>
                <a:gd name="T36" fmla="*/ 20 w 25"/>
                <a:gd name="T37" fmla="*/ 30 h 37"/>
                <a:gd name="T38" fmla="*/ 20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20" y="36"/>
                  </a:moveTo>
                  <a:cubicBezTo>
                    <a:pt x="20" y="33"/>
                    <a:pt x="20" y="33"/>
                    <a:pt x="20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5" y="37"/>
                    <a:pt x="0" y="34"/>
                    <a:pt x="0" y="26"/>
                  </a:cubicBezTo>
                  <a:cubicBezTo>
                    <a:pt x="0" y="20"/>
                    <a:pt x="3" y="17"/>
                    <a:pt x="7" y="16"/>
                  </a:cubicBezTo>
                  <a:cubicBezTo>
                    <a:pt x="9" y="15"/>
                    <a:pt x="13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8"/>
                    <a:pt x="20" y="5"/>
                    <a:pt x="13" y="5"/>
                  </a:cubicBezTo>
                  <a:cubicBezTo>
                    <a:pt x="11" y="5"/>
                    <a:pt x="7" y="6"/>
                    <a:pt x="3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19" y="0"/>
                    <a:pt x="22" y="1"/>
                    <a:pt x="23" y="3"/>
                  </a:cubicBezTo>
                  <a:cubicBezTo>
                    <a:pt x="25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20" y="36"/>
                  </a:lnTo>
                  <a:close/>
                  <a:moveTo>
                    <a:pt x="20" y="19"/>
                  </a:moveTo>
                  <a:cubicBezTo>
                    <a:pt x="8" y="20"/>
                    <a:pt x="6" y="21"/>
                    <a:pt x="6" y="26"/>
                  </a:cubicBezTo>
                  <a:cubicBezTo>
                    <a:pt x="6" y="30"/>
                    <a:pt x="8" y="32"/>
                    <a:pt x="11" y="32"/>
                  </a:cubicBezTo>
                  <a:cubicBezTo>
                    <a:pt x="14" y="32"/>
                    <a:pt x="20" y="30"/>
                    <a:pt x="20" y="3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-1148043" y="946852"/>
              <a:ext cx="76200" cy="101600"/>
            </a:xfrm>
            <a:custGeom>
              <a:avLst/>
              <a:gdLst>
                <a:gd name="T0" fmla="*/ 21 w 27"/>
                <a:gd name="T1" fmla="*/ 36 h 36"/>
                <a:gd name="T2" fmla="*/ 21 w 27"/>
                <a:gd name="T3" fmla="*/ 15 h 36"/>
                <a:gd name="T4" fmla="*/ 15 w 27"/>
                <a:gd name="T5" fmla="*/ 5 h 36"/>
                <a:gd name="T6" fmla="*/ 5 w 27"/>
                <a:gd name="T7" fmla="*/ 7 h 36"/>
                <a:gd name="T8" fmla="*/ 5 w 27"/>
                <a:gd name="T9" fmla="*/ 36 h 36"/>
                <a:gd name="T10" fmla="*/ 0 w 27"/>
                <a:gd name="T11" fmla="*/ 36 h 36"/>
                <a:gd name="T12" fmla="*/ 0 w 27"/>
                <a:gd name="T13" fmla="*/ 1 h 36"/>
                <a:gd name="T14" fmla="*/ 5 w 27"/>
                <a:gd name="T15" fmla="*/ 1 h 36"/>
                <a:gd name="T16" fmla="*/ 5 w 27"/>
                <a:gd name="T17" fmla="*/ 4 h 36"/>
                <a:gd name="T18" fmla="*/ 17 w 27"/>
                <a:gd name="T19" fmla="*/ 0 h 36"/>
                <a:gd name="T20" fmla="*/ 25 w 27"/>
                <a:gd name="T21" fmla="*/ 4 h 36"/>
                <a:gd name="T22" fmla="*/ 27 w 27"/>
                <a:gd name="T23" fmla="*/ 13 h 36"/>
                <a:gd name="T24" fmla="*/ 27 w 27"/>
                <a:gd name="T25" fmla="*/ 36 h 36"/>
                <a:gd name="T26" fmla="*/ 21 w 27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6">
                  <a:moveTo>
                    <a:pt x="21" y="3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0"/>
                    <a:pt x="22" y="5"/>
                    <a:pt x="15" y="5"/>
                  </a:cubicBezTo>
                  <a:cubicBezTo>
                    <a:pt x="12" y="5"/>
                    <a:pt x="9" y="6"/>
                    <a:pt x="5" y="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0" y="2"/>
                    <a:pt x="14" y="0"/>
                    <a:pt x="17" y="0"/>
                  </a:cubicBezTo>
                  <a:cubicBezTo>
                    <a:pt x="21" y="0"/>
                    <a:pt x="23" y="2"/>
                    <a:pt x="25" y="4"/>
                  </a:cubicBezTo>
                  <a:cubicBezTo>
                    <a:pt x="27" y="6"/>
                    <a:pt x="27" y="7"/>
                    <a:pt x="27" y="13"/>
                  </a:cubicBezTo>
                  <a:cubicBezTo>
                    <a:pt x="27" y="36"/>
                    <a:pt x="27" y="36"/>
                    <a:pt x="27" y="36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auto">
            <a:xfrm>
              <a:off x="-1049618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19" y="53"/>
                    <a:pt x="15" y="54"/>
                    <a:pt x="12" y="54"/>
                  </a:cubicBezTo>
                  <a:cubicBezTo>
                    <a:pt x="4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0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8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8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-943256" y="946852"/>
              <a:ext cx="69850" cy="104775"/>
            </a:xfrm>
            <a:custGeom>
              <a:avLst/>
              <a:gdLst>
                <a:gd name="T0" fmla="*/ 19 w 25"/>
                <a:gd name="T1" fmla="*/ 36 h 37"/>
                <a:gd name="T2" fmla="*/ 19 w 25"/>
                <a:gd name="T3" fmla="*/ 33 h 37"/>
                <a:gd name="T4" fmla="*/ 9 w 25"/>
                <a:gd name="T5" fmla="*/ 37 h 37"/>
                <a:gd name="T6" fmla="*/ 0 w 25"/>
                <a:gd name="T7" fmla="*/ 26 h 37"/>
                <a:gd name="T8" fmla="*/ 6 w 25"/>
                <a:gd name="T9" fmla="*/ 16 h 37"/>
                <a:gd name="T10" fmla="*/ 19 w 25"/>
                <a:gd name="T11" fmla="*/ 15 h 37"/>
                <a:gd name="T12" fmla="*/ 19 w 25"/>
                <a:gd name="T13" fmla="*/ 14 h 37"/>
                <a:gd name="T14" fmla="*/ 13 w 25"/>
                <a:gd name="T15" fmla="*/ 5 h 37"/>
                <a:gd name="T16" fmla="*/ 2 w 25"/>
                <a:gd name="T17" fmla="*/ 7 h 37"/>
                <a:gd name="T18" fmla="*/ 2 w 25"/>
                <a:gd name="T19" fmla="*/ 3 h 37"/>
                <a:gd name="T20" fmla="*/ 15 w 25"/>
                <a:gd name="T21" fmla="*/ 0 h 37"/>
                <a:gd name="T22" fmla="*/ 23 w 25"/>
                <a:gd name="T23" fmla="*/ 3 h 37"/>
                <a:gd name="T24" fmla="*/ 25 w 25"/>
                <a:gd name="T25" fmla="*/ 14 h 37"/>
                <a:gd name="T26" fmla="*/ 25 w 25"/>
                <a:gd name="T27" fmla="*/ 36 h 37"/>
                <a:gd name="T28" fmla="*/ 19 w 25"/>
                <a:gd name="T29" fmla="*/ 36 h 37"/>
                <a:gd name="T30" fmla="*/ 19 w 25"/>
                <a:gd name="T31" fmla="*/ 19 h 37"/>
                <a:gd name="T32" fmla="*/ 5 w 25"/>
                <a:gd name="T33" fmla="*/ 26 h 37"/>
                <a:gd name="T34" fmla="*/ 10 w 25"/>
                <a:gd name="T35" fmla="*/ 32 h 37"/>
                <a:gd name="T36" fmla="*/ 19 w 25"/>
                <a:gd name="T37" fmla="*/ 30 h 37"/>
                <a:gd name="T38" fmla="*/ 19 w 25"/>
                <a:gd name="T3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7">
                  <a:moveTo>
                    <a:pt x="19" y="36"/>
                  </a:moveTo>
                  <a:cubicBezTo>
                    <a:pt x="19" y="33"/>
                    <a:pt x="19" y="33"/>
                    <a:pt x="19" y="33"/>
                  </a:cubicBezTo>
                  <a:cubicBezTo>
                    <a:pt x="15" y="36"/>
                    <a:pt x="12" y="37"/>
                    <a:pt x="9" y="37"/>
                  </a:cubicBezTo>
                  <a:cubicBezTo>
                    <a:pt x="4" y="37"/>
                    <a:pt x="0" y="34"/>
                    <a:pt x="0" y="26"/>
                  </a:cubicBezTo>
                  <a:cubicBezTo>
                    <a:pt x="0" y="20"/>
                    <a:pt x="2" y="17"/>
                    <a:pt x="6" y="16"/>
                  </a:cubicBezTo>
                  <a:cubicBezTo>
                    <a:pt x="9" y="15"/>
                    <a:pt x="12" y="15"/>
                    <a:pt x="19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8"/>
                    <a:pt x="20" y="5"/>
                    <a:pt x="13" y="5"/>
                  </a:cubicBezTo>
                  <a:cubicBezTo>
                    <a:pt x="10" y="5"/>
                    <a:pt x="7" y="6"/>
                    <a:pt x="2" y="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9" y="0"/>
                    <a:pt x="21" y="1"/>
                    <a:pt x="23" y="3"/>
                  </a:cubicBezTo>
                  <a:cubicBezTo>
                    <a:pt x="24" y="5"/>
                    <a:pt x="25" y="7"/>
                    <a:pt x="25" y="14"/>
                  </a:cubicBezTo>
                  <a:cubicBezTo>
                    <a:pt x="25" y="36"/>
                    <a:pt x="25" y="36"/>
                    <a:pt x="25" y="36"/>
                  </a:cubicBezTo>
                  <a:lnTo>
                    <a:pt x="19" y="36"/>
                  </a:lnTo>
                  <a:close/>
                  <a:moveTo>
                    <a:pt x="19" y="19"/>
                  </a:moveTo>
                  <a:cubicBezTo>
                    <a:pt x="8" y="20"/>
                    <a:pt x="5" y="21"/>
                    <a:pt x="5" y="26"/>
                  </a:cubicBezTo>
                  <a:cubicBezTo>
                    <a:pt x="5" y="30"/>
                    <a:pt x="7" y="32"/>
                    <a:pt x="10" y="32"/>
                  </a:cubicBezTo>
                  <a:cubicBezTo>
                    <a:pt x="13" y="32"/>
                    <a:pt x="19" y="30"/>
                    <a:pt x="19" y="30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-844831" y="950027"/>
              <a:ext cx="47625" cy="98425"/>
            </a:xfrm>
            <a:custGeom>
              <a:avLst/>
              <a:gdLst>
                <a:gd name="T0" fmla="*/ 15 w 17"/>
                <a:gd name="T1" fmla="*/ 5 h 35"/>
                <a:gd name="T2" fmla="*/ 6 w 17"/>
                <a:gd name="T3" fmla="*/ 7 h 35"/>
                <a:gd name="T4" fmla="*/ 6 w 17"/>
                <a:gd name="T5" fmla="*/ 35 h 35"/>
                <a:gd name="T6" fmla="*/ 0 w 17"/>
                <a:gd name="T7" fmla="*/ 35 h 35"/>
                <a:gd name="T8" fmla="*/ 0 w 17"/>
                <a:gd name="T9" fmla="*/ 0 h 35"/>
                <a:gd name="T10" fmla="*/ 5 w 17"/>
                <a:gd name="T11" fmla="*/ 0 h 35"/>
                <a:gd name="T12" fmla="*/ 5 w 17"/>
                <a:gd name="T13" fmla="*/ 3 h 35"/>
                <a:gd name="T14" fmla="*/ 15 w 17"/>
                <a:gd name="T15" fmla="*/ 0 h 35"/>
                <a:gd name="T16" fmla="*/ 17 w 17"/>
                <a:gd name="T17" fmla="*/ 0 h 35"/>
                <a:gd name="T18" fmla="*/ 17 w 17"/>
                <a:gd name="T19" fmla="*/ 5 h 35"/>
                <a:gd name="T20" fmla="*/ 15 w 17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35">
                  <a:moveTo>
                    <a:pt x="15" y="5"/>
                  </a:moveTo>
                  <a:cubicBezTo>
                    <a:pt x="12" y="5"/>
                    <a:pt x="9" y="5"/>
                    <a:pt x="6" y="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 noEditPoints="1"/>
            </p:cNvSpPr>
            <p:nvPr userDrawn="1"/>
          </p:nvSpPr>
          <p:spPr bwMode="auto">
            <a:xfrm>
              <a:off x="-790856" y="899227"/>
              <a:ext cx="80962" cy="152400"/>
            </a:xfrm>
            <a:custGeom>
              <a:avLst/>
              <a:gdLst>
                <a:gd name="T0" fmla="*/ 24 w 29"/>
                <a:gd name="T1" fmla="*/ 53 h 54"/>
                <a:gd name="T2" fmla="*/ 24 w 29"/>
                <a:gd name="T3" fmla="*/ 50 h 54"/>
                <a:gd name="T4" fmla="*/ 12 w 29"/>
                <a:gd name="T5" fmla="*/ 54 h 54"/>
                <a:gd name="T6" fmla="*/ 0 w 29"/>
                <a:gd name="T7" fmla="*/ 36 h 54"/>
                <a:gd name="T8" fmla="*/ 13 w 29"/>
                <a:gd name="T9" fmla="*/ 17 h 54"/>
                <a:gd name="T10" fmla="*/ 24 w 29"/>
                <a:gd name="T11" fmla="*/ 21 h 54"/>
                <a:gd name="T12" fmla="*/ 24 w 29"/>
                <a:gd name="T13" fmla="*/ 0 h 54"/>
                <a:gd name="T14" fmla="*/ 29 w 29"/>
                <a:gd name="T15" fmla="*/ 0 h 54"/>
                <a:gd name="T16" fmla="*/ 29 w 29"/>
                <a:gd name="T17" fmla="*/ 53 h 54"/>
                <a:gd name="T18" fmla="*/ 24 w 29"/>
                <a:gd name="T19" fmla="*/ 53 h 54"/>
                <a:gd name="T20" fmla="*/ 24 w 29"/>
                <a:gd name="T21" fmla="*/ 25 h 54"/>
                <a:gd name="T22" fmla="*/ 14 w 29"/>
                <a:gd name="T23" fmla="*/ 22 h 54"/>
                <a:gd name="T24" fmla="*/ 6 w 29"/>
                <a:gd name="T25" fmla="*/ 35 h 54"/>
                <a:gd name="T26" fmla="*/ 14 w 29"/>
                <a:gd name="T27" fmla="*/ 49 h 54"/>
                <a:gd name="T28" fmla="*/ 24 w 29"/>
                <a:gd name="T29" fmla="*/ 47 h 54"/>
                <a:gd name="T30" fmla="*/ 24 w 29"/>
                <a:gd name="T31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0" y="53"/>
                    <a:pt x="15" y="54"/>
                    <a:pt x="12" y="54"/>
                  </a:cubicBezTo>
                  <a:cubicBezTo>
                    <a:pt x="5" y="54"/>
                    <a:pt x="0" y="47"/>
                    <a:pt x="0" y="36"/>
                  </a:cubicBezTo>
                  <a:cubicBezTo>
                    <a:pt x="0" y="25"/>
                    <a:pt x="5" y="17"/>
                    <a:pt x="13" y="17"/>
                  </a:cubicBezTo>
                  <a:cubicBezTo>
                    <a:pt x="17" y="17"/>
                    <a:pt x="21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3"/>
                    <a:pt x="29" y="53"/>
                    <a:pt x="29" y="53"/>
                  </a:cubicBezTo>
                  <a:lnTo>
                    <a:pt x="24" y="53"/>
                  </a:lnTo>
                  <a:close/>
                  <a:moveTo>
                    <a:pt x="24" y="25"/>
                  </a:moveTo>
                  <a:cubicBezTo>
                    <a:pt x="19" y="23"/>
                    <a:pt x="17" y="22"/>
                    <a:pt x="14" y="22"/>
                  </a:cubicBezTo>
                  <a:cubicBezTo>
                    <a:pt x="9" y="22"/>
                    <a:pt x="6" y="27"/>
                    <a:pt x="6" y="35"/>
                  </a:cubicBezTo>
                  <a:cubicBezTo>
                    <a:pt x="6" y="45"/>
                    <a:pt x="9" y="49"/>
                    <a:pt x="14" y="49"/>
                  </a:cubicBezTo>
                  <a:cubicBezTo>
                    <a:pt x="16" y="49"/>
                    <a:pt x="19" y="49"/>
                    <a:pt x="24" y="47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-687668" y="946852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7 h 37"/>
                <a:gd name="T10" fmla="*/ 11 w 23"/>
                <a:gd name="T11" fmla="*/ 21 h 37"/>
                <a:gd name="T12" fmla="*/ 0 w 23"/>
                <a:gd name="T13" fmla="*/ 11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5 h 37"/>
                <a:gd name="T22" fmla="*/ 6 w 23"/>
                <a:gd name="T23" fmla="*/ 10 h 37"/>
                <a:gd name="T24" fmla="*/ 23 w 23"/>
                <a:gd name="T25" fmla="*/ 26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7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4" y="32"/>
                    <a:pt x="17" y="30"/>
                    <a:pt x="17" y="27"/>
                  </a:cubicBezTo>
                  <a:cubicBezTo>
                    <a:pt x="17" y="24"/>
                    <a:pt x="16" y="22"/>
                    <a:pt x="11" y="21"/>
                  </a:cubicBezTo>
                  <a:cubicBezTo>
                    <a:pt x="5" y="19"/>
                    <a:pt x="0" y="17"/>
                    <a:pt x="0" y="11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4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8" y="5"/>
                    <a:pt x="6" y="7"/>
                    <a:pt x="6" y="10"/>
                  </a:cubicBezTo>
                  <a:cubicBezTo>
                    <a:pt x="6" y="18"/>
                    <a:pt x="23" y="14"/>
                    <a:pt x="23" y="26"/>
                  </a:cubicBezTo>
                  <a:cubicBezTo>
                    <a:pt x="23" y="33"/>
                    <a:pt x="18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 noEditPoints="1"/>
            </p:cNvSpPr>
            <p:nvPr userDrawn="1"/>
          </p:nvSpPr>
          <p:spPr bwMode="auto">
            <a:xfrm>
              <a:off x="-1975131" y="1118302"/>
              <a:ext cx="19050" cy="141288"/>
            </a:xfrm>
            <a:custGeom>
              <a:avLst/>
              <a:gdLst>
                <a:gd name="T0" fmla="*/ 4 w 7"/>
                <a:gd name="T1" fmla="*/ 7 h 50"/>
                <a:gd name="T2" fmla="*/ 0 w 7"/>
                <a:gd name="T3" fmla="*/ 3 h 50"/>
                <a:gd name="T4" fmla="*/ 4 w 7"/>
                <a:gd name="T5" fmla="*/ 0 h 50"/>
                <a:gd name="T6" fmla="*/ 7 w 7"/>
                <a:gd name="T7" fmla="*/ 3 h 50"/>
                <a:gd name="T8" fmla="*/ 4 w 7"/>
                <a:gd name="T9" fmla="*/ 7 h 50"/>
                <a:gd name="T10" fmla="*/ 1 w 7"/>
                <a:gd name="T11" fmla="*/ 15 h 50"/>
                <a:gd name="T12" fmla="*/ 7 w 7"/>
                <a:gd name="T13" fmla="*/ 15 h 50"/>
                <a:gd name="T14" fmla="*/ 7 w 7"/>
                <a:gd name="T15" fmla="*/ 50 h 50"/>
                <a:gd name="T16" fmla="*/ 1 w 7"/>
                <a:gd name="T17" fmla="*/ 50 h 50"/>
                <a:gd name="T18" fmla="*/ 1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-1927506" y="1157989"/>
              <a:ext cx="122237" cy="101600"/>
            </a:xfrm>
            <a:custGeom>
              <a:avLst/>
              <a:gdLst>
                <a:gd name="T0" fmla="*/ 39 w 44"/>
                <a:gd name="T1" fmla="*/ 36 h 36"/>
                <a:gd name="T2" fmla="*/ 39 w 44"/>
                <a:gd name="T3" fmla="*/ 14 h 36"/>
                <a:gd name="T4" fmla="*/ 34 w 44"/>
                <a:gd name="T5" fmla="*/ 5 h 36"/>
                <a:gd name="T6" fmla="*/ 25 w 44"/>
                <a:gd name="T7" fmla="*/ 7 h 36"/>
                <a:gd name="T8" fmla="*/ 25 w 44"/>
                <a:gd name="T9" fmla="*/ 13 h 36"/>
                <a:gd name="T10" fmla="*/ 25 w 44"/>
                <a:gd name="T11" fmla="*/ 36 h 36"/>
                <a:gd name="T12" fmla="*/ 19 w 44"/>
                <a:gd name="T13" fmla="*/ 36 h 36"/>
                <a:gd name="T14" fmla="*/ 19 w 44"/>
                <a:gd name="T15" fmla="*/ 14 h 36"/>
                <a:gd name="T16" fmla="*/ 14 w 44"/>
                <a:gd name="T17" fmla="*/ 5 h 36"/>
                <a:gd name="T18" fmla="*/ 6 w 44"/>
                <a:gd name="T19" fmla="*/ 7 h 36"/>
                <a:gd name="T20" fmla="*/ 6 w 44"/>
                <a:gd name="T21" fmla="*/ 36 h 36"/>
                <a:gd name="T22" fmla="*/ 0 w 44"/>
                <a:gd name="T23" fmla="*/ 36 h 36"/>
                <a:gd name="T24" fmla="*/ 0 w 44"/>
                <a:gd name="T25" fmla="*/ 1 h 36"/>
                <a:gd name="T26" fmla="*/ 6 w 44"/>
                <a:gd name="T27" fmla="*/ 1 h 36"/>
                <a:gd name="T28" fmla="*/ 6 w 44"/>
                <a:gd name="T29" fmla="*/ 4 h 36"/>
                <a:gd name="T30" fmla="*/ 17 w 44"/>
                <a:gd name="T31" fmla="*/ 0 h 36"/>
                <a:gd name="T32" fmla="*/ 24 w 44"/>
                <a:gd name="T33" fmla="*/ 4 h 36"/>
                <a:gd name="T34" fmla="*/ 36 w 44"/>
                <a:gd name="T35" fmla="*/ 0 h 36"/>
                <a:gd name="T36" fmla="*/ 44 w 44"/>
                <a:gd name="T37" fmla="*/ 13 h 36"/>
                <a:gd name="T38" fmla="*/ 44 w 44"/>
                <a:gd name="T39" fmla="*/ 36 h 36"/>
                <a:gd name="T40" fmla="*/ 39 w 44"/>
                <a:gd name="T4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6">
                  <a:moveTo>
                    <a:pt x="39" y="36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9" y="5"/>
                    <a:pt x="34" y="5"/>
                  </a:cubicBezTo>
                  <a:cubicBezTo>
                    <a:pt x="31" y="5"/>
                    <a:pt x="30" y="5"/>
                    <a:pt x="25" y="7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5"/>
                    <a:pt x="14" y="5"/>
                  </a:cubicBezTo>
                  <a:cubicBezTo>
                    <a:pt x="12" y="5"/>
                    <a:pt x="11" y="5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4" y="4"/>
                  </a:cubicBezTo>
                  <a:cubicBezTo>
                    <a:pt x="27" y="3"/>
                    <a:pt x="32" y="0"/>
                    <a:pt x="36" y="0"/>
                  </a:cubicBezTo>
                  <a:cubicBezTo>
                    <a:pt x="44" y="0"/>
                    <a:pt x="44" y="6"/>
                    <a:pt x="44" y="13"/>
                  </a:cubicBezTo>
                  <a:cubicBezTo>
                    <a:pt x="44" y="36"/>
                    <a:pt x="44" y="36"/>
                    <a:pt x="44" y="36"/>
                  </a:cubicBezTo>
                  <a:lnTo>
                    <a:pt x="3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 noEditPoints="1"/>
            </p:cNvSpPr>
            <p:nvPr userDrawn="1"/>
          </p:nvSpPr>
          <p:spPr bwMode="auto">
            <a:xfrm>
              <a:off x="-1776693" y="1157989"/>
              <a:ext cx="84137" cy="142875"/>
            </a:xfrm>
            <a:custGeom>
              <a:avLst/>
              <a:gdLst>
                <a:gd name="T0" fmla="*/ 17 w 30"/>
                <a:gd name="T1" fmla="*/ 37 h 51"/>
                <a:gd name="T2" fmla="*/ 6 w 30"/>
                <a:gd name="T3" fmla="*/ 33 h 51"/>
                <a:gd name="T4" fmla="*/ 6 w 30"/>
                <a:gd name="T5" fmla="*/ 51 h 51"/>
                <a:gd name="T6" fmla="*/ 0 w 30"/>
                <a:gd name="T7" fmla="*/ 51 h 51"/>
                <a:gd name="T8" fmla="*/ 0 w 30"/>
                <a:gd name="T9" fmla="*/ 1 h 51"/>
                <a:gd name="T10" fmla="*/ 6 w 30"/>
                <a:gd name="T11" fmla="*/ 1 h 51"/>
                <a:gd name="T12" fmla="*/ 6 w 30"/>
                <a:gd name="T13" fmla="*/ 4 h 51"/>
                <a:gd name="T14" fmla="*/ 18 w 30"/>
                <a:gd name="T15" fmla="*/ 0 h 51"/>
                <a:gd name="T16" fmla="*/ 30 w 30"/>
                <a:gd name="T17" fmla="*/ 18 h 51"/>
                <a:gd name="T18" fmla="*/ 17 w 30"/>
                <a:gd name="T19" fmla="*/ 37 h 51"/>
                <a:gd name="T20" fmla="*/ 16 w 30"/>
                <a:gd name="T21" fmla="*/ 5 h 51"/>
                <a:gd name="T22" fmla="*/ 6 w 30"/>
                <a:gd name="T23" fmla="*/ 7 h 51"/>
                <a:gd name="T24" fmla="*/ 6 w 30"/>
                <a:gd name="T25" fmla="*/ 29 h 51"/>
                <a:gd name="T26" fmla="*/ 15 w 30"/>
                <a:gd name="T27" fmla="*/ 32 h 51"/>
                <a:gd name="T28" fmla="*/ 24 w 30"/>
                <a:gd name="T29" fmla="*/ 19 h 51"/>
                <a:gd name="T30" fmla="*/ 16 w 30"/>
                <a:gd name="T31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1">
                  <a:moveTo>
                    <a:pt x="17" y="37"/>
                  </a:moveTo>
                  <a:cubicBezTo>
                    <a:pt x="13" y="37"/>
                    <a:pt x="9" y="35"/>
                    <a:pt x="6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1"/>
                    <a:pt x="14" y="0"/>
                    <a:pt x="18" y="0"/>
                  </a:cubicBezTo>
                  <a:cubicBezTo>
                    <a:pt x="25" y="0"/>
                    <a:pt x="30" y="7"/>
                    <a:pt x="30" y="18"/>
                  </a:cubicBezTo>
                  <a:cubicBezTo>
                    <a:pt x="30" y="29"/>
                    <a:pt x="24" y="37"/>
                    <a:pt x="17" y="37"/>
                  </a:cubicBezTo>
                  <a:moveTo>
                    <a:pt x="16" y="5"/>
                  </a:moveTo>
                  <a:cubicBezTo>
                    <a:pt x="13" y="5"/>
                    <a:pt x="11" y="6"/>
                    <a:pt x="6" y="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3" y="32"/>
                    <a:pt x="15" y="32"/>
                  </a:cubicBezTo>
                  <a:cubicBezTo>
                    <a:pt x="21" y="32"/>
                    <a:pt x="24" y="27"/>
                    <a:pt x="24" y="19"/>
                  </a:cubicBezTo>
                  <a:cubicBezTo>
                    <a:pt x="24" y="9"/>
                    <a:pt x="21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-1670331" y="1157989"/>
              <a:ext cx="46037" cy="101600"/>
            </a:xfrm>
            <a:custGeom>
              <a:avLst/>
              <a:gdLst>
                <a:gd name="T0" fmla="*/ 15 w 16"/>
                <a:gd name="T1" fmla="*/ 5 h 36"/>
                <a:gd name="T2" fmla="*/ 6 w 16"/>
                <a:gd name="T3" fmla="*/ 8 h 36"/>
                <a:gd name="T4" fmla="*/ 6 w 16"/>
                <a:gd name="T5" fmla="*/ 36 h 36"/>
                <a:gd name="T6" fmla="*/ 0 w 16"/>
                <a:gd name="T7" fmla="*/ 36 h 36"/>
                <a:gd name="T8" fmla="*/ 0 w 16"/>
                <a:gd name="T9" fmla="*/ 1 h 36"/>
                <a:gd name="T10" fmla="*/ 5 w 16"/>
                <a:gd name="T11" fmla="*/ 1 h 36"/>
                <a:gd name="T12" fmla="*/ 5 w 16"/>
                <a:gd name="T13" fmla="*/ 4 h 36"/>
                <a:gd name="T14" fmla="*/ 15 w 16"/>
                <a:gd name="T15" fmla="*/ 0 h 36"/>
                <a:gd name="T16" fmla="*/ 16 w 16"/>
                <a:gd name="T17" fmla="*/ 0 h 36"/>
                <a:gd name="T18" fmla="*/ 16 w 16"/>
                <a:gd name="T19" fmla="*/ 6 h 36"/>
                <a:gd name="T20" fmla="*/ 15 w 16"/>
                <a:gd name="T2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6">
                  <a:moveTo>
                    <a:pt x="15" y="5"/>
                  </a:moveTo>
                  <a:cubicBezTo>
                    <a:pt x="12" y="5"/>
                    <a:pt x="9" y="6"/>
                    <a:pt x="6" y="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9" y="1"/>
                    <a:pt x="11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5" y="5"/>
                    <a:pt x="1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-1616356" y="1157989"/>
              <a:ext cx="87312" cy="104775"/>
            </a:xfrm>
            <a:custGeom>
              <a:avLst/>
              <a:gdLst>
                <a:gd name="T0" fmla="*/ 16 w 31"/>
                <a:gd name="T1" fmla="*/ 37 h 37"/>
                <a:gd name="T2" fmla="*/ 0 w 31"/>
                <a:gd name="T3" fmla="*/ 18 h 37"/>
                <a:gd name="T4" fmla="*/ 16 w 31"/>
                <a:gd name="T5" fmla="*/ 0 h 37"/>
                <a:gd name="T6" fmla="*/ 31 w 31"/>
                <a:gd name="T7" fmla="*/ 18 h 37"/>
                <a:gd name="T8" fmla="*/ 16 w 31"/>
                <a:gd name="T9" fmla="*/ 37 h 37"/>
                <a:gd name="T10" fmla="*/ 16 w 31"/>
                <a:gd name="T11" fmla="*/ 5 h 37"/>
                <a:gd name="T12" fmla="*/ 6 w 31"/>
                <a:gd name="T13" fmla="*/ 18 h 37"/>
                <a:gd name="T14" fmla="*/ 16 w 31"/>
                <a:gd name="T15" fmla="*/ 32 h 37"/>
                <a:gd name="T16" fmla="*/ 25 w 31"/>
                <a:gd name="T17" fmla="*/ 18 h 37"/>
                <a:gd name="T18" fmla="*/ 16 w 31"/>
                <a:gd name="T1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7">
                  <a:moveTo>
                    <a:pt x="16" y="37"/>
                  </a:moveTo>
                  <a:cubicBezTo>
                    <a:pt x="6" y="37"/>
                    <a:pt x="0" y="30"/>
                    <a:pt x="0" y="18"/>
                  </a:cubicBezTo>
                  <a:cubicBezTo>
                    <a:pt x="0" y="7"/>
                    <a:pt x="6" y="0"/>
                    <a:pt x="16" y="0"/>
                  </a:cubicBezTo>
                  <a:cubicBezTo>
                    <a:pt x="26" y="0"/>
                    <a:pt x="31" y="6"/>
                    <a:pt x="31" y="18"/>
                  </a:cubicBezTo>
                  <a:cubicBezTo>
                    <a:pt x="31" y="30"/>
                    <a:pt x="26" y="37"/>
                    <a:pt x="16" y="37"/>
                  </a:cubicBezTo>
                  <a:moveTo>
                    <a:pt x="16" y="5"/>
                  </a:moveTo>
                  <a:cubicBezTo>
                    <a:pt x="9" y="5"/>
                    <a:pt x="6" y="9"/>
                    <a:pt x="6" y="18"/>
                  </a:cubicBezTo>
                  <a:cubicBezTo>
                    <a:pt x="6" y="28"/>
                    <a:pt x="9" y="32"/>
                    <a:pt x="16" y="32"/>
                  </a:cubicBezTo>
                  <a:cubicBezTo>
                    <a:pt x="22" y="32"/>
                    <a:pt x="25" y="28"/>
                    <a:pt x="25" y="18"/>
                  </a:cubicBezTo>
                  <a:cubicBezTo>
                    <a:pt x="25" y="9"/>
                    <a:pt x="23" y="5"/>
                    <a:pt x="16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-1517931" y="1161164"/>
              <a:ext cx="87312" cy="98425"/>
            </a:xfrm>
            <a:custGeom>
              <a:avLst/>
              <a:gdLst>
                <a:gd name="T0" fmla="*/ 33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0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3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3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-1417918" y="1118302"/>
              <a:ext cx="23812" cy="141288"/>
            </a:xfrm>
            <a:custGeom>
              <a:avLst/>
              <a:gdLst>
                <a:gd name="T0" fmla="*/ 4 w 8"/>
                <a:gd name="T1" fmla="*/ 7 h 50"/>
                <a:gd name="T2" fmla="*/ 0 w 8"/>
                <a:gd name="T3" fmla="*/ 3 h 50"/>
                <a:gd name="T4" fmla="*/ 4 w 8"/>
                <a:gd name="T5" fmla="*/ 0 h 50"/>
                <a:gd name="T6" fmla="*/ 8 w 8"/>
                <a:gd name="T7" fmla="*/ 3 h 50"/>
                <a:gd name="T8" fmla="*/ 4 w 8"/>
                <a:gd name="T9" fmla="*/ 7 h 50"/>
                <a:gd name="T10" fmla="*/ 1 w 8"/>
                <a:gd name="T11" fmla="*/ 15 h 50"/>
                <a:gd name="T12" fmla="*/ 7 w 8"/>
                <a:gd name="T13" fmla="*/ 15 h 50"/>
                <a:gd name="T14" fmla="*/ 7 w 8"/>
                <a:gd name="T15" fmla="*/ 50 h 50"/>
                <a:gd name="T16" fmla="*/ 1 w 8"/>
                <a:gd name="T17" fmla="*/ 50 h 50"/>
                <a:gd name="T18" fmla="*/ 1 w 8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0">
                  <a:moveTo>
                    <a:pt x="4" y="7"/>
                  </a:move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5"/>
                    <a:pt x="6" y="7"/>
                    <a:pt x="4" y="7"/>
                  </a:cubicBezTo>
                  <a:moveTo>
                    <a:pt x="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-1370293" y="1157989"/>
              <a:ext cx="79375" cy="101600"/>
            </a:xfrm>
            <a:custGeom>
              <a:avLst/>
              <a:gdLst>
                <a:gd name="T0" fmla="*/ 22 w 28"/>
                <a:gd name="T1" fmla="*/ 36 h 36"/>
                <a:gd name="T2" fmla="*/ 22 w 28"/>
                <a:gd name="T3" fmla="*/ 14 h 36"/>
                <a:gd name="T4" fmla="*/ 16 w 28"/>
                <a:gd name="T5" fmla="*/ 5 h 36"/>
                <a:gd name="T6" fmla="*/ 6 w 28"/>
                <a:gd name="T7" fmla="*/ 7 h 36"/>
                <a:gd name="T8" fmla="*/ 6 w 28"/>
                <a:gd name="T9" fmla="*/ 36 h 36"/>
                <a:gd name="T10" fmla="*/ 0 w 28"/>
                <a:gd name="T11" fmla="*/ 36 h 36"/>
                <a:gd name="T12" fmla="*/ 0 w 28"/>
                <a:gd name="T13" fmla="*/ 1 h 36"/>
                <a:gd name="T14" fmla="*/ 6 w 28"/>
                <a:gd name="T15" fmla="*/ 1 h 36"/>
                <a:gd name="T16" fmla="*/ 6 w 28"/>
                <a:gd name="T17" fmla="*/ 4 h 36"/>
                <a:gd name="T18" fmla="*/ 18 w 28"/>
                <a:gd name="T19" fmla="*/ 0 h 36"/>
                <a:gd name="T20" fmla="*/ 26 w 28"/>
                <a:gd name="T21" fmla="*/ 3 h 36"/>
                <a:gd name="T22" fmla="*/ 28 w 28"/>
                <a:gd name="T23" fmla="*/ 13 h 36"/>
                <a:gd name="T24" fmla="*/ 28 w 28"/>
                <a:gd name="T25" fmla="*/ 36 h 36"/>
                <a:gd name="T26" fmla="*/ 22 w 2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6">
                  <a:moveTo>
                    <a:pt x="22" y="3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9"/>
                    <a:pt x="22" y="5"/>
                    <a:pt x="16" y="5"/>
                  </a:cubicBezTo>
                  <a:cubicBezTo>
                    <a:pt x="13" y="5"/>
                    <a:pt x="10" y="6"/>
                    <a:pt x="6" y="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1"/>
                    <a:pt x="15" y="0"/>
                    <a:pt x="18" y="0"/>
                  </a:cubicBezTo>
                  <a:cubicBezTo>
                    <a:pt x="22" y="0"/>
                    <a:pt x="24" y="1"/>
                    <a:pt x="26" y="3"/>
                  </a:cubicBezTo>
                  <a:cubicBezTo>
                    <a:pt x="27" y="5"/>
                    <a:pt x="28" y="7"/>
                    <a:pt x="28" y="13"/>
                  </a:cubicBezTo>
                  <a:cubicBezTo>
                    <a:pt x="28" y="36"/>
                    <a:pt x="28" y="36"/>
                    <a:pt x="28" y="36"/>
                  </a:cubicBezTo>
                  <a:lnTo>
                    <a:pt x="2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-1268693" y="1157989"/>
              <a:ext cx="80962" cy="146050"/>
            </a:xfrm>
            <a:custGeom>
              <a:avLst/>
              <a:gdLst>
                <a:gd name="T0" fmla="*/ 25 w 29"/>
                <a:gd name="T1" fmla="*/ 49 h 52"/>
                <a:gd name="T2" fmla="*/ 15 w 29"/>
                <a:gd name="T3" fmla="*/ 52 h 52"/>
                <a:gd name="T4" fmla="*/ 2 w 29"/>
                <a:gd name="T5" fmla="*/ 50 h 52"/>
                <a:gd name="T6" fmla="*/ 3 w 29"/>
                <a:gd name="T7" fmla="*/ 46 h 52"/>
                <a:gd name="T8" fmla="*/ 12 w 29"/>
                <a:gd name="T9" fmla="*/ 47 h 52"/>
                <a:gd name="T10" fmla="*/ 22 w 29"/>
                <a:gd name="T11" fmla="*/ 43 h 52"/>
                <a:gd name="T12" fmla="*/ 23 w 29"/>
                <a:gd name="T13" fmla="*/ 34 h 52"/>
                <a:gd name="T14" fmla="*/ 23 w 29"/>
                <a:gd name="T15" fmla="*/ 32 h 52"/>
                <a:gd name="T16" fmla="*/ 12 w 29"/>
                <a:gd name="T17" fmla="*/ 36 h 52"/>
                <a:gd name="T18" fmla="*/ 0 w 29"/>
                <a:gd name="T19" fmla="*/ 18 h 52"/>
                <a:gd name="T20" fmla="*/ 13 w 29"/>
                <a:gd name="T21" fmla="*/ 0 h 52"/>
                <a:gd name="T22" fmla="*/ 23 w 29"/>
                <a:gd name="T23" fmla="*/ 4 h 52"/>
                <a:gd name="T24" fmla="*/ 23 w 29"/>
                <a:gd name="T25" fmla="*/ 1 h 52"/>
                <a:gd name="T26" fmla="*/ 29 w 29"/>
                <a:gd name="T27" fmla="*/ 1 h 52"/>
                <a:gd name="T28" fmla="*/ 29 w 29"/>
                <a:gd name="T29" fmla="*/ 34 h 52"/>
                <a:gd name="T30" fmla="*/ 25 w 29"/>
                <a:gd name="T31" fmla="*/ 49 h 52"/>
                <a:gd name="T32" fmla="*/ 23 w 29"/>
                <a:gd name="T33" fmla="*/ 7 h 52"/>
                <a:gd name="T34" fmla="*/ 14 w 29"/>
                <a:gd name="T35" fmla="*/ 5 h 52"/>
                <a:gd name="T36" fmla="*/ 6 w 29"/>
                <a:gd name="T37" fmla="*/ 18 h 52"/>
                <a:gd name="T38" fmla="*/ 14 w 29"/>
                <a:gd name="T39" fmla="*/ 31 h 52"/>
                <a:gd name="T40" fmla="*/ 23 w 29"/>
                <a:gd name="T41" fmla="*/ 29 h 52"/>
                <a:gd name="T42" fmla="*/ 23 w 29"/>
                <a:gd name="T4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52">
                  <a:moveTo>
                    <a:pt x="25" y="49"/>
                  </a:moveTo>
                  <a:cubicBezTo>
                    <a:pt x="22" y="51"/>
                    <a:pt x="19" y="52"/>
                    <a:pt x="15" y="52"/>
                  </a:cubicBezTo>
                  <a:cubicBezTo>
                    <a:pt x="12" y="52"/>
                    <a:pt x="8" y="51"/>
                    <a:pt x="2" y="5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7" y="47"/>
                    <a:pt x="10" y="47"/>
                    <a:pt x="12" y="47"/>
                  </a:cubicBezTo>
                  <a:cubicBezTo>
                    <a:pt x="17" y="47"/>
                    <a:pt x="21" y="46"/>
                    <a:pt x="22" y="43"/>
                  </a:cubicBezTo>
                  <a:cubicBezTo>
                    <a:pt x="23" y="42"/>
                    <a:pt x="23" y="40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9" y="35"/>
                    <a:pt x="15" y="36"/>
                    <a:pt x="12" y="36"/>
                  </a:cubicBezTo>
                  <a:cubicBezTo>
                    <a:pt x="4" y="36"/>
                    <a:pt x="0" y="29"/>
                    <a:pt x="0" y="18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6" y="0"/>
                    <a:pt x="20" y="2"/>
                    <a:pt x="23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43"/>
                    <a:pt x="28" y="46"/>
                    <a:pt x="25" y="49"/>
                  </a:cubicBezTo>
                  <a:moveTo>
                    <a:pt x="23" y="7"/>
                  </a:moveTo>
                  <a:cubicBezTo>
                    <a:pt x="18" y="5"/>
                    <a:pt x="17" y="5"/>
                    <a:pt x="14" y="5"/>
                  </a:cubicBezTo>
                  <a:cubicBezTo>
                    <a:pt x="9" y="5"/>
                    <a:pt x="6" y="10"/>
                    <a:pt x="6" y="18"/>
                  </a:cubicBezTo>
                  <a:cubicBezTo>
                    <a:pt x="6" y="27"/>
                    <a:pt x="8" y="31"/>
                    <a:pt x="14" y="31"/>
                  </a:cubicBezTo>
                  <a:cubicBezTo>
                    <a:pt x="16" y="31"/>
                    <a:pt x="18" y="31"/>
                    <a:pt x="23" y="29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46"/>
            <p:cNvSpPr>
              <a:spLocks noChangeArrowheads="1"/>
            </p:cNvSpPr>
            <p:nvPr userDrawn="1"/>
          </p:nvSpPr>
          <p:spPr bwMode="auto">
            <a:xfrm>
              <a:off x="-1105181" y="1110364"/>
              <a:ext cx="15875" cy="14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-1060731" y="1118302"/>
              <a:ext cx="19050" cy="141288"/>
            </a:xfrm>
            <a:custGeom>
              <a:avLst/>
              <a:gdLst>
                <a:gd name="T0" fmla="*/ 3 w 7"/>
                <a:gd name="T1" fmla="*/ 7 h 50"/>
                <a:gd name="T2" fmla="*/ 0 w 7"/>
                <a:gd name="T3" fmla="*/ 3 h 50"/>
                <a:gd name="T4" fmla="*/ 3 w 7"/>
                <a:gd name="T5" fmla="*/ 0 h 50"/>
                <a:gd name="T6" fmla="*/ 7 w 7"/>
                <a:gd name="T7" fmla="*/ 3 h 50"/>
                <a:gd name="T8" fmla="*/ 3 w 7"/>
                <a:gd name="T9" fmla="*/ 7 h 50"/>
                <a:gd name="T10" fmla="*/ 0 w 7"/>
                <a:gd name="T11" fmla="*/ 15 h 50"/>
                <a:gd name="T12" fmla="*/ 6 w 7"/>
                <a:gd name="T13" fmla="*/ 15 h 50"/>
                <a:gd name="T14" fmla="*/ 6 w 7"/>
                <a:gd name="T15" fmla="*/ 50 h 50"/>
                <a:gd name="T16" fmla="*/ 0 w 7"/>
                <a:gd name="T17" fmla="*/ 50 h 50"/>
                <a:gd name="T18" fmla="*/ 0 w 7"/>
                <a:gd name="T19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0">
                  <a:moveTo>
                    <a:pt x="3" y="7"/>
                  </a:move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moveTo>
                    <a:pt x="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-1027393" y="1161164"/>
              <a:ext cx="87312" cy="98425"/>
            </a:xfrm>
            <a:custGeom>
              <a:avLst/>
              <a:gdLst>
                <a:gd name="T0" fmla="*/ 34 w 55"/>
                <a:gd name="T1" fmla="*/ 62 h 62"/>
                <a:gd name="T2" fmla="*/ 21 w 55"/>
                <a:gd name="T3" fmla="*/ 62 h 62"/>
                <a:gd name="T4" fmla="*/ 0 w 55"/>
                <a:gd name="T5" fmla="*/ 0 h 62"/>
                <a:gd name="T6" fmla="*/ 11 w 55"/>
                <a:gd name="T7" fmla="*/ 0 h 62"/>
                <a:gd name="T8" fmla="*/ 28 w 55"/>
                <a:gd name="T9" fmla="*/ 53 h 62"/>
                <a:gd name="T10" fmla="*/ 46 w 55"/>
                <a:gd name="T11" fmla="*/ 0 h 62"/>
                <a:gd name="T12" fmla="*/ 55 w 55"/>
                <a:gd name="T13" fmla="*/ 0 h 62"/>
                <a:gd name="T14" fmla="*/ 34 w 5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2">
                  <a:moveTo>
                    <a:pt x="34" y="62"/>
                  </a:moveTo>
                  <a:lnTo>
                    <a:pt x="21" y="6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8" y="53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 noEditPoints="1"/>
            </p:cNvSpPr>
            <p:nvPr userDrawn="1"/>
          </p:nvSpPr>
          <p:spPr bwMode="auto">
            <a:xfrm>
              <a:off x="-928968" y="1157989"/>
              <a:ext cx="79375" cy="104775"/>
            </a:xfrm>
            <a:custGeom>
              <a:avLst/>
              <a:gdLst>
                <a:gd name="T0" fmla="*/ 6 w 28"/>
                <a:gd name="T1" fmla="*/ 19 h 37"/>
                <a:gd name="T2" fmla="*/ 6 w 28"/>
                <a:gd name="T3" fmla="*/ 20 h 37"/>
                <a:gd name="T4" fmla="*/ 15 w 28"/>
                <a:gd name="T5" fmla="*/ 32 h 37"/>
                <a:gd name="T6" fmla="*/ 27 w 28"/>
                <a:gd name="T7" fmla="*/ 29 h 37"/>
                <a:gd name="T8" fmla="*/ 28 w 28"/>
                <a:gd name="T9" fmla="*/ 32 h 37"/>
                <a:gd name="T10" fmla="*/ 13 w 28"/>
                <a:gd name="T11" fmla="*/ 37 h 37"/>
                <a:gd name="T12" fmla="*/ 0 w 28"/>
                <a:gd name="T13" fmla="*/ 20 h 37"/>
                <a:gd name="T14" fmla="*/ 15 w 28"/>
                <a:gd name="T15" fmla="*/ 0 h 37"/>
                <a:gd name="T16" fmla="*/ 28 w 28"/>
                <a:gd name="T17" fmla="*/ 17 h 37"/>
                <a:gd name="T18" fmla="*/ 28 w 28"/>
                <a:gd name="T19" fmla="*/ 19 h 37"/>
                <a:gd name="T20" fmla="*/ 6 w 28"/>
                <a:gd name="T21" fmla="*/ 19 h 37"/>
                <a:gd name="T22" fmla="*/ 15 w 28"/>
                <a:gd name="T23" fmla="*/ 4 h 37"/>
                <a:gd name="T24" fmla="*/ 6 w 28"/>
                <a:gd name="T25" fmla="*/ 15 h 37"/>
                <a:gd name="T26" fmla="*/ 23 w 28"/>
                <a:gd name="T27" fmla="*/ 15 h 37"/>
                <a:gd name="T28" fmla="*/ 15 w 28"/>
                <a:gd name="T2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37">
                  <a:moveTo>
                    <a:pt x="6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8"/>
                    <a:pt x="9" y="32"/>
                    <a:pt x="15" y="32"/>
                  </a:cubicBezTo>
                  <a:cubicBezTo>
                    <a:pt x="18" y="32"/>
                    <a:pt x="21" y="31"/>
                    <a:pt x="27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1" y="36"/>
                    <a:pt x="18" y="37"/>
                    <a:pt x="13" y="37"/>
                  </a:cubicBezTo>
                  <a:cubicBezTo>
                    <a:pt x="5" y="37"/>
                    <a:pt x="0" y="30"/>
                    <a:pt x="0" y="20"/>
                  </a:cubicBezTo>
                  <a:cubicBezTo>
                    <a:pt x="0" y="7"/>
                    <a:pt x="5" y="0"/>
                    <a:pt x="15" y="0"/>
                  </a:cubicBezTo>
                  <a:cubicBezTo>
                    <a:pt x="24" y="0"/>
                    <a:pt x="28" y="6"/>
                    <a:pt x="28" y="17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6" y="19"/>
                  </a:lnTo>
                  <a:close/>
                  <a:moveTo>
                    <a:pt x="15" y="4"/>
                  </a:moveTo>
                  <a:cubicBezTo>
                    <a:pt x="10" y="4"/>
                    <a:pt x="7" y="8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7"/>
                    <a:pt x="20" y="4"/>
                    <a:pt x="15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-836893" y="1157989"/>
              <a:ext cx="65087" cy="104775"/>
            </a:xfrm>
            <a:custGeom>
              <a:avLst/>
              <a:gdLst>
                <a:gd name="T0" fmla="*/ 11 w 23"/>
                <a:gd name="T1" fmla="*/ 37 h 37"/>
                <a:gd name="T2" fmla="*/ 0 w 23"/>
                <a:gd name="T3" fmla="*/ 35 h 37"/>
                <a:gd name="T4" fmla="*/ 1 w 23"/>
                <a:gd name="T5" fmla="*/ 31 h 37"/>
                <a:gd name="T6" fmla="*/ 9 w 23"/>
                <a:gd name="T7" fmla="*/ 32 h 37"/>
                <a:gd name="T8" fmla="*/ 17 w 23"/>
                <a:gd name="T9" fmla="*/ 26 h 37"/>
                <a:gd name="T10" fmla="*/ 12 w 23"/>
                <a:gd name="T11" fmla="*/ 20 h 37"/>
                <a:gd name="T12" fmla="*/ 0 w 23"/>
                <a:gd name="T13" fmla="*/ 10 h 37"/>
                <a:gd name="T14" fmla="*/ 12 w 23"/>
                <a:gd name="T15" fmla="*/ 0 h 37"/>
                <a:gd name="T16" fmla="*/ 21 w 23"/>
                <a:gd name="T17" fmla="*/ 2 h 37"/>
                <a:gd name="T18" fmla="*/ 20 w 23"/>
                <a:gd name="T19" fmla="*/ 6 h 37"/>
                <a:gd name="T20" fmla="*/ 12 w 23"/>
                <a:gd name="T21" fmla="*/ 4 h 37"/>
                <a:gd name="T22" fmla="*/ 6 w 23"/>
                <a:gd name="T23" fmla="*/ 10 h 37"/>
                <a:gd name="T24" fmla="*/ 23 w 23"/>
                <a:gd name="T25" fmla="*/ 25 h 37"/>
                <a:gd name="T26" fmla="*/ 11 w 23"/>
                <a:gd name="T2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7">
                  <a:moveTo>
                    <a:pt x="11" y="37"/>
                  </a:moveTo>
                  <a:cubicBezTo>
                    <a:pt x="7" y="37"/>
                    <a:pt x="4" y="36"/>
                    <a:pt x="0" y="3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7" y="32"/>
                    <a:pt x="9" y="32"/>
                  </a:cubicBezTo>
                  <a:cubicBezTo>
                    <a:pt x="15" y="32"/>
                    <a:pt x="17" y="30"/>
                    <a:pt x="17" y="26"/>
                  </a:cubicBezTo>
                  <a:cubicBezTo>
                    <a:pt x="17" y="23"/>
                    <a:pt x="16" y="22"/>
                    <a:pt x="12" y="20"/>
                  </a:cubicBezTo>
                  <a:cubicBezTo>
                    <a:pt x="5" y="19"/>
                    <a:pt x="0" y="16"/>
                    <a:pt x="0" y="10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5" y="0"/>
                    <a:pt x="18" y="1"/>
                    <a:pt x="21" y="2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5"/>
                    <a:pt x="14" y="4"/>
                    <a:pt x="12" y="4"/>
                  </a:cubicBezTo>
                  <a:cubicBezTo>
                    <a:pt x="8" y="4"/>
                    <a:pt x="6" y="6"/>
                    <a:pt x="6" y="10"/>
                  </a:cubicBezTo>
                  <a:cubicBezTo>
                    <a:pt x="6" y="18"/>
                    <a:pt x="23" y="13"/>
                    <a:pt x="23" y="25"/>
                  </a:cubicBezTo>
                  <a:cubicBezTo>
                    <a:pt x="23" y="32"/>
                    <a:pt x="19" y="37"/>
                    <a:pt x="11" y="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9362272" y="3637244"/>
            <a:ext cx="2247909" cy="2201807"/>
            <a:chOff x="-2039938" y="4012733"/>
            <a:chExt cx="1935163" cy="1895475"/>
          </a:xfrm>
        </p:grpSpPr>
        <p:sp>
          <p:nvSpPr>
            <p:cNvPr id="53" name="Freeform 58"/>
            <p:cNvSpPr>
              <a:spLocks noEditPoints="1"/>
            </p:cNvSpPr>
            <p:nvPr userDrawn="1"/>
          </p:nvSpPr>
          <p:spPr bwMode="auto">
            <a:xfrm>
              <a:off x="-1189038" y="4012733"/>
              <a:ext cx="663575" cy="636588"/>
            </a:xfrm>
            <a:custGeom>
              <a:avLst/>
              <a:gdLst>
                <a:gd name="T0" fmla="*/ 94 w 237"/>
                <a:gd name="T1" fmla="*/ 55 h 227"/>
                <a:gd name="T2" fmla="*/ 102 w 237"/>
                <a:gd name="T3" fmla="*/ 28 h 227"/>
                <a:gd name="T4" fmla="*/ 93 w 237"/>
                <a:gd name="T5" fmla="*/ 13 h 227"/>
                <a:gd name="T6" fmla="*/ 67 w 237"/>
                <a:gd name="T7" fmla="*/ 5 h 227"/>
                <a:gd name="T8" fmla="*/ 59 w 237"/>
                <a:gd name="T9" fmla="*/ 32 h 227"/>
                <a:gd name="T10" fmla="*/ 67 w 237"/>
                <a:gd name="T11" fmla="*/ 47 h 227"/>
                <a:gd name="T12" fmla="*/ 94 w 237"/>
                <a:gd name="T13" fmla="*/ 55 h 227"/>
                <a:gd name="T14" fmla="*/ 205 w 237"/>
                <a:gd name="T15" fmla="*/ 15 h 227"/>
                <a:gd name="T16" fmla="*/ 177 w 237"/>
                <a:gd name="T17" fmla="*/ 16 h 227"/>
                <a:gd name="T18" fmla="*/ 112 w 237"/>
                <a:gd name="T19" fmla="*/ 86 h 227"/>
                <a:gd name="T20" fmla="*/ 18 w 237"/>
                <a:gd name="T21" fmla="*/ 104 h 227"/>
                <a:gd name="T22" fmla="*/ 2 w 237"/>
                <a:gd name="T23" fmla="*/ 128 h 227"/>
                <a:gd name="T24" fmla="*/ 25 w 237"/>
                <a:gd name="T25" fmla="*/ 143 h 227"/>
                <a:gd name="T26" fmla="*/ 99 w 237"/>
                <a:gd name="T27" fmla="*/ 129 h 227"/>
                <a:gd name="T28" fmla="*/ 89 w 237"/>
                <a:gd name="T29" fmla="*/ 203 h 227"/>
                <a:gd name="T30" fmla="*/ 107 w 237"/>
                <a:gd name="T31" fmla="*/ 225 h 227"/>
                <a:gd name="T32" fmla="*/ 129 w 237"/>
                <a:gd name="T33" fmla="*/ 208 h 227"/>
                <a:gd name="T34" fmla="*/ 138 w 237"/>
                <a:gd name="T35" fmla="*/ 134 h 227"/>
                <a:gd name="T36" fmla="*/ 206 w 237"/>
                <a:gd name="T37" fmla="*/ 166 h 227"/>
                <a:gd name="T38" fmla="*/ 232 w 237"/>
                <a:gd name="T39" fmla="*/ 156 h 227"/>
                <a:gd name="T40" fmla="*/ 223 w 237"/>
                <a:gd name="T41" fmla="*/ 130 h 227"/>
                <a:gd name="T42" fmla="*/ 155 w 237"/>
                <a:gd name="T43" fmla="*/ 98 h 227"/>
                <a:gd name="T44" fmla="*/ 206 w 237"/>
                <a:gd name="T45" fmla="*/ 43 h 227"/>
                <a:gd name="T46" fmla="*/ 205 w 237"/>
                <a:gd name="T47" fmla="*/ 1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7" h="227">
                  <a:moveTo>
                    <a:pt x="94" y="55"/>
                  </a:moveTo>
                  <a:cubicBezTo>
                    <a:pt x="104" y="50"/>
                    <a:pt x="107" y="38"/>
                    <a:pt x="102" y="28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8" y="3"/>
                    <a:pt x="76" y="0"/>
                    <a:pt x="67" y="5"/>
                  </a:cubicBezTo>
                  <a:cubicBezTo>
                    <a:pt x="57" y="10"/>
                    <a:pt x="54" y="23"/>
                    <a:pt x="59" y="3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3" y="57"/>
                    <a:pt x="85" y="61"/>
                    <a:pt x="94" y="55"/>
                  </a:cubicBezTo>
                  <a:moveTo>
                    <a:pt x="205" y="15"/>
                  </a:moveTo>
                  <a:cubicBezTo>
                    <a:pt x="197" y="8"/>
                    <a:pt x="184" y="8"/>
                    <a:pt x="177" y="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7" y="107"/>
                    <a:pt x="0" y="117"/>
                    <a:pt x="2" y="128"/>
                  </a:cubicBezTo>
                  <a:cubicBezTo>
                    <a:pt x="4" y="138"/>
                    <a:pt x="15" y="145"/>
                    <a:pt x="25" y="143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88" y="214"/>
                    <a:pt x="96" y="224"/>
                    <a:pt x="107" y="225"/>
                  </a:cubicBezTo>
                  <a:cubicBezTo>
                    <a:pt x="118" y="227"/>
                    <a:pt x="128" y="219"/>
                    <a:pt x="129" y="20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206" y="166"/>
                    <a:pt x="206" y="166"/>
                    <a:pt x="206" y="166"/>
                  </a:cubicBezTo>
                  <a:cubicBezTo>
                    <a:pt x="216" y="170"/>
                    <a:pt x="227" y="166"/>
                    <a:pt x="232" y="156"/>
                  </a:cubicBezTo>
                  <a:cubicBezTo>
                    <a:pt x="237" y="146"/>
                    <a:pt x="232" y="134"/>
                    <a:pt x="223" y="13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13" y="35"/>
                    <a:pt x="213" y="23"/>
                    <a:pt x="205" y="1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9"/>
            <p:cNvSpPr>
              <a:spLocks noEditPoints="1"/>
            </p:cNvSpPr>
            <p:nvPr userDrawn="1"/>
          </p:nvSpPr>
          <p:spPr bwMode="auto">
            <a:xfrm>
              <a:off x="-2039938" y="4474695"/>
              <a:ext cx="965200" cy="925513"/>
            </a:xfrm>
            <a:custGeom>
              <a:avLst/>
              <a:gdLst>
                <a:gd name="T0" fmla="*/ 137 w 344"/>
                <a:gd name="T1" fmla="*/ 80 h 330"/>
                <a:gd name="T2" fmla="*/ 148 w 344"/>
                <a:gd name="T3" fmla="*/ 41 h 330"/>
                <a:gd name="T4" fmla="*/ 136 w 344"/>
                <a:gd name="T5" fmla="*/ 19 h 330"/>
                <a:gd name="T6" fmla="*/ 97 w 344"/>
                <a:gd name="T7" fmla="*/ 7 h 330"/>
                <a:gd name="T8" fmla="*/ 85 w 344"/>
                <a:gd name="T9" fmla="*/ 47 h 330"/>
                <a:gd name="T10" fmla="*/ 98 w 344"/>
                <a:gd name="T11" fmla="*/ 69 h 330"/>
                <a:gd name="T12" fmla="*/ 137 w 344"/>
                <a:gd name="T13" fmla="*/ 80 h 330"/>
                <a:gd name="T14" fmla="*/ 298 w 344"/>
                <a:gd name="T15" fmla="*/ 22 h 330"/>
                <a:gd name="T16" fmla="*/ 257 w 344"/>
                <a:gd name="T17" fmla="*/ 24 h 330"/>
                <a:gd name="T18" fmla="*/ 163 w 344"/>
                <a:gd name="T19" fmla="*/ 125 h 330"/>
                <a:gd name="T20" fmla="*/ 26 w 344"/>
                <a:gd name="T21" fmla="*/ 152 h 330"/>
                <a:gd name="T22" fmla="*/ 3 w 344"/>
                <a:gd name="T23" fmla="*/ 185 h 330"/>
                <a:gd name="T24" fmla="*/ 37 w 344"/>
                <a:gd name="T25" fmla="*/ 208 h 330"/>
                <a:gd name="T26" fmla="*/ 143 w 344"/>
                <a:gd name="T27" fmla="*/ 187 h 330"/>
                <a:gd name="T28" fmla="*/ 130 w 344"/>
                <a:gd name="T29" fmla="*/ 296 h 330"/>
                <a:gd name="T30" fmla="*/ 155 w 344"/>
                <a:gd name="T31" fmla="*/ 328 h 330"/>
                <a:gd name="T32" fmla="*/ 187 w 344"/>
                <a:gd name="T33" fmla="*/ 303 h 330"/>
                <a:gd name="T34" fmla="*/ 201 w 344"/>
                <a:gd name="T35" fmla="*/ 195 h 330"/>
                <a:gd name="T36" fmla="*/ 299 w 344"/>
                <a:gd name="T37" fmla="*/ 241 h 330"/>
                <a:gd name="T38" fmla="*/ 337 w 344"/>
                <a:gd name="T39" fmla="*/ 227 h 330"/>
                <a:gd name="T40" fmla="*/ 323 w 344"/>
                <a:gd name="T41" fmla="*/ 188 h 330"/>
                <a:gd name="T42" fmla="*/ 225 w 344"/>
                <a:gd name="T43" fmla="*/ 143 h 330"/>
                <a:gd name="T44" fmla="*/ 299 w 344"/>
                <a:gd name="T45" fmla="*/ 63 h 330"/>
                <a:gd name="T46" fmla="*/ 298 w 344"/>
                <a:gd name="T47" fmla="*/ 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330">
                  <a:moveTo>
                    <a:pt x="137" y="80"/>
                  </a:moveTo>
                  <a:cubicBezTo>
                    <a:pt x="151" y="72"/>
                    <a:pt x="156" y="55"/>
                    <a:pt x="148" y="4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28" y="5"/>
                    <a:pt x="111" y="0"/>
                    <a:pt x="97" y="7"/>
                  </a:cubicBezTo>
                  <a:cubicBezTo>
                    <a:pt x="83" y="15"/>
                    <a:pt x="78" y="33"/>
                    <a:pt x="85" y="47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6" y="83"/>
                    <a:pt x="123" y="88"/>
                    <a:pt x="137" y="80"/>
                  </a:cubicBezTo>
                  <a:moveTo>
                    <a:pt x="298" y="22"/>
                  </a:moveTo>
                  <a:cubicBezTo>
                    <a:pt x="286" y="11"/>
                    <a:pt x="268" y="12"/>
                    <a:pt x="257" y="24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10" y="155"/>
                    <a:pt x="0" y="170"/>
                    <a:pt x="3" y="185"/>
                  </a:cubicBezTo>
                  <a:cubicBezTo>
                    <a:pt x="6" y="201"/>
                    <a:pt x="21" y="211"/>
                    <a:pt x="37" y="20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8" y="311"/>
                    <a:pt x="139" y="326"/>
                    <a:pt x="155" y="328"/>
                  </a:cubicBezTo>
                  <a:cubicBezTo>
                    <a:pt x="171" y="330"/>
                    <a:pt x="185" y="318"/>
                    <a:pt x="187" y="303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99" y="241"/>
                    <a:pt x="299" y="241"/>
                    <a:pt x="299" y="241"/>
                  </a:cubicBezTo>
                  <a:cubicBezTo>
                    <a:pt x="314" y="247"/>
                    <a:pt x="331" y="241"/>
                    <a:pt x="337" y="227"/>
                  </a:cubicBezTo>
                  <a:cubicBezTo>
                    <a:pt x="344" y="212"/>
                    <a:pt x="338" y="195"/>
                    <a:pt x="323" y="188"/>
                  </a:cubicBezTo>
                  <a:cubicBezTo>
                    <a:pt x="225" y="143"/>
                    <a:pt x="225" y="143"/>
                    <a:pt x="225" y="143"/>
                  </a:cubicBezTo>
                  <a:cubicBezTo>
                    <a:pt x="299" y="63"/>
                    <a:pt x="299" y="63"/>
                    <a:pt x="299" y="63"/>
                  </a:cubicBezTo>
                  <a:cubicBezTo>
                    <a:pt x="310" y="51"/>
                    <a:pt x="309" y="33"/>
                    <a:pt x="298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60"/>
            <p:cNvSpPr>
              <a:spLocks noEditPoints="1"/>
            </p:cNvSpPr>
            <p:nvPr userDrawn="1"/>
          </p:nvSpPr>
          <p:spPr bwMode="auto">
            <a:xfrm>
              <a:off x="-1198563" y="4825533"/>
              <a:ext cx="1093788" cy="1082675"/>
            </a:xfrm>
            <a:custGeom>
              <a:avLst/>
              <a:gdLst>
                <a:gd name="T0" fmla="*/ 168 w 390"/>
                <a:gd name="T1" fmla="*/ 96 h 386"/>
                <a:gd name="T2" fmla="*/ 185 w 390"/>
                <a:gd name="T3" fmla="*/ 52 h 386"/>
                <a:gd name="T4" fmla="*/ 174 w 390"/>
                <a:gd name="T5" fmla="*/ 25 h 386"/>
                <a:gd name="T6" fmla="*/ 130 w 390"/>
                <a:gd name="T7" fmla="*/ 8 h 386"/>
                <a:gd name="T8" fmla="*/ 112 w 390"/>
                <a:gd name="T9" fmla="*/ 51 h 386"/>
                <a:gd name="T10" fmla="*/ 124 w 390"/>
                <a:gd name="T11" fmla="*/ 78 h 386"/>
                <a:gd name="T12" fmla="*/ 168 w 390"/>
                <a:gd name="T13" fmla="*/ 96 h 386"/>
                <a:gd name="T14" fmla="*/ 359 w 390"/>
                <a:gd name="T15" fmla="*/ 48 h 386"/>
                <a:gd name="T16" fmla="*/ 312 w 390"/>
                <a:gd name="T17" fmla="*/ 45 h 386"/>
                <a:gd name="T18" fmla="*/ 192 w 390"/>
                <a:gd name="T19" fmla="*/ 150 h 386"/>
                <a:gd name="T20" fmla="*/ 32 w 390"/>
                <a:gd name="T21" fmla="*/ 165 h 386"/>
                <a:gd name="T22" fmla="*/ 2 w 390"/>
                <a:gd name="T23" fmla="*/ 201 h 386"/>
                <a:gd name="T24" fmla="*/ 38 w 390"/>
                <a:gd name="T25" fmla="*/ 231 h 386"/>
                <a:gd name="T26" fmla="*/ 163 w 390"/>
                <a:gd name="T27" fmla="*/ 220 h 386"/>
                <a:gd name="T28" fmla="*/ 135 w 390"/>
                <a:gd name="T29" fmla="*/ 342 h 386"/>
                <a:gd name="T30" fmla="*/ 160 w 390"/>
                <a:gd name="T31" fmla="*/ 382 h 386"/>
                <a:gd name="T32" fmla="*/ 200 w 390"/>
                <a:gd name="T33" fmla="*/ 357 h 386"/>
                <a:gd name="T34" fmla="*/ 227 w 390"/>
                <a:gd name="T35" fmla="*/ 235 h 386"/>
                <a:gd name="T36" fmla="*/ 335 w 390"/>
                <a:gd name="T37" fmla="*/ 299 h 386"/>
                <a:gd name="T38" fmla="*/ 381 w 390"/>
                <a:gd name="T39" fmla="*/ 287 h 386"/>
                <a:gd name="T40" fmla="*/ 369 w 390"/>
                <a:gd name="T41" fmla="*/ 242 h 386"/>
                <a:gd name="T42" fmla="*/ 262 w 390"/>
                <a:gd name="T43" fmla="*/ 178 h 386"/>
                <a:gd name="T44" fmla="*/ 356 w 390"/>
                <a:gd name="T45" fmla="*/ 95 h 386"/>
                <a:gd name="T46" fmla="*/ 359 w 390"/>
                <a:gd name="T47" fmla="*/ 4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0" h="386">
                  <a:moveTo>
                    <a:pt x="168" y="96"/>
                  </a:moveTo>
                  <a:cubicBezTo>
                    <a:pt x="185" y="89"/>
                    <a:pt x="192" y="69"/>
                    <a:pt x="185" y="52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66" y="8"/>
                    <a:pt x="147" y="0"/>
                    <a:pt x="130" y="8"/>
                  </a:cubicBezTo>
                  <a:cubicBezTo>
                    <a:pt x="113" y="15"/>
                    <a:pt x="105" y="35"/>
                    <a:pt x="112" y="51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1" y="95"/>
                    <a:pt x="151" y="103"/>
                    <a:pt x="168" y="96"/>
                  </a:cubicBezTo>
                  <a:moveTo>
                    <a:pt x="359" y="48"/>
                  </a:moveTo>
                  <a:cubicBezTo>
                    <a:pt x="347" y="34"/>
                    <a:pt x="326" y="33"/>
                    <a:pt x="312" y="45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13" y="167"/>
                    <a:pt x="0" y="183"/>
                    <a:pt x="2" y="201"/>
                  </a:cubicBezTo>
                  <a:cubicBezTo>
                    <a:pt x="3" y="220"/>
                    <a:pt x="19" y="233"/>
                    <a:pt x="38" y="231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35" y="342"/>
                    <a:pt x="135" y="342"/>
                    <a:pt x="135" y="342"/>
                  </a:cubicBezTo>
                  <a:cubicBezTo>
                    <a:pt x="131" y="360"/>
                    <a:pt x="142" y="378"/>
                    <a:pt x="160" y="382"/>
                  </a:cubicBezTo>
                  <a:cubicBezTo>
                    <a:pt x="178" y="386"/>
                    <a:pt x="196" y="375"/>
                    <a:pt x="200" y="357"/>
                  </a:cubicBezTo>
                  <a:cubicBezTo>
                    <a:pt x="227" y="235"/>
                    <a:pt x="227" y="235"/>
                    <a:pt x="227" y="235"/>
                  </a:cubicBezTo>
                  <a:cubicBezTo>
                    <a:pt x="335" y="299"/>
                    <a:pt x="335" y="299"/>
                    <a:pt x="335" y="299"/>
                  </a:cubicBezTo>
                  <a:cubicBezTo>
                    <a:pt x="351" y="308"/>
                    <a:pt x="371" y="303"/>
                    <a:pt x="381" y="287"/>
                  </a:cubicBezTo>
                  <a:cubicBezTo>
                    <a:pt x="390" y="272"/>
                    <a:pt x="385" y="251"/>
                    <a:pt x="369" y="242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356" y="95"/>
                    <a:pt x="356" y="95"/>
                    <a:pt x="356" y="95"/>
                  </a:cubicBezTo>
                  <a:cubicBezTo>
                    <a:pt x="370" y="83"/>
                    <a:pt x="371" y="62"/>
                    <a:pt x="359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8742456" cy="2852737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4376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1E5B"/>
                </a:solidFill>
              </a:defRPr>
            </a:lvl1pPr>
          </a:lstStyle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57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37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9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63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12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67853"/>
            <a:ext cx="6172200" cy="43931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00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11705"/>
            <a:ext cx="6172200" cy="4449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5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54"/>
          <p:cNvSpPr>
            <a:spLocks/>
          </p:cNvSpPr>
          <p:nvPr userDrawn="1"/>
        </p:nvSpPr>
        <p:spPr bwMode="auto">
          <a:xfrm>
            <a:off x="666001" y="6315812"/>
            <a:ext cx="10924476" cy="542188"/>
          </a:xfrm>
          <a:custGeom>
            <a:avLst/>
            <a:gdLst>
              <a:gd name="T0" fmla="*/ 3000 w 3000"/>
              <a:gd name="T1" fmla="*/ 146 h 146"/>
              <a:gd name="T2" fmla="*/ 3000 w 3000"/>
              <a:gd name="T3" fmla="*/ 49 h 146"/>
              <a:gd name="T4" fmla="*/ 2951 w 3000"/>
              <a:gd name="T5" fmla="*/ 0 h 146"/>
              <a:gd name="T6" fmla="*/ 48 w 3000"/>
              <a:gd name="T7" fmla="*/ 0 h 146"/>
              <a:gd name="T8" fmla="*/ 0 w 3000"/>
              <a:gd name="T9" fmla="*/ 49 h 146"/>
              <a:gd name="T10" fmla="*/ 0 w 3000"/>
              <a:gd name="T11" fmla="*/ 146 h 146"/>
              <a:gd name="T12" fmla="*/ 3000 w 3000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0" h="146">
                <a:moveTo>
                  <a:pt x="3000" y="146"/>
                </a:moveTo>
                <a:cubicBezTo>
                  <a:pt x="3000" y="49"/>
                  <a:pt x="3000" y="49"/>
                  <a:pt x="3000" y="49"/>
                </a:cubicBezTo>
                <a:cubicBezTo>
                  <a:pt x="3000" y="22"/>
                  <a:pt x="2978" y="0"/>
                  <a:pt x="295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9"/>
                </a:cubicBezTo>
                <a:cubicBezTo>
                  <a:pt x="0" y="146"/>
                  <a:pt x="0" y="146"/>
                  <a:pt x="0" y="146"/>
                </a:cubicBezTo>
                <a:lnTo>
                  <a:pt x="3000" y="146"/>
                </a:lnTo>
                <a:close/>
              </a:path>
            </a:pathLst>
          </a:custGeom>
          <a:solidFill>
            <a:srgbClr val="2092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94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34038"/>
            <a:ext cx="7364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2" y="6434038"/>
            <a:ext cx="1068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 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‹#›</a:t>
            </a:fld>
            <a:endParaRPr lang="en-GB" b="1" dirty="0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11098213" y="365125"/>
            <a:ext cx="61912" cy="90488"/>
          </a:xfrm>
          <a:custGeom>
            <a:avLst/>
            <a:gdLst>
              <a:gd name="T0" fmla="*/ 0 w 22"/>
              <a:gd name="T1" fmla="*/ 11 h 32"/>
              <a:gd name="T2" fmla="*/ 11 w 22"/>
              <a:gd name="T3" fmla="*/ 0 h 32"/>
              <a:gd name="T4" fmla="*/ 22 w 22"/>
              <a:gd name="T5" fmla="*/ 11 h 32"/>
              <a:gd name="T6" fmla="*/ 22 w 22"/>
              <a:gd name="T7" fmla="*/ 21 h 32"/>
              <a:gd name="T8" fmla="*/ 11 w 22"/>
              <a:gd name="T9" fmla="*/ 32 h 32"/>
              <a:gd name="T10" fmla="*/ 0 w 22"/>
              <a:gd name="T11" fmla="*/ 21 h 32"/>
              <a:gd name="T12" fmla="*/ 0 w 22"/>
              <a:gd name="T13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2">
                <a:moveTo>
                  <a:pt x="0" y="11"/>
                </a:move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7"/>
                  <a:pt x="17" y="32"/>
                  <a:pt x="11" y="32"/>
                </a:cubicBezTo>
                <a:cubicBezTo>
                  <a:pt x="5" y="32"/>
                  <a:pt x="0" y="27"/>
                  <a:pt x="0" y="21"/>
                </a:cubicBezTo>
                <a:lnTo>
                  <a:pt x="0" y="11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reeform 10"/>
          <p:cNvSpPr>
            <a:spLocks/>
          </p:cNvSpPr>
          <p:nvPr userDrawn="1"/>
        </p:nvSpPr>
        <p:spPr bwMode="auto">
          <a:xfrm>
            <a:off x="10944225" y="458788"/>
            <a:ext cx="369887" cy="246063"/>
          </a:xfrm>
          <a:custGeom>
            <a:avLst/>
            <a:gdLst>
              <a:gd name="T0" fmla="*/ 130 w 132"/>
              <a:gd name="T1" fmla="*/ 9 h 88"/>
              <a:gd name="T2" fmla="*/ 116 w 132"/>
              <a:gd name="T3" fmla="*/ 2 h 88"/>
              <a:gd name="T4" fmla="*/ 66 w 132"/>
              <a:gd name="T5" fmla="*/ 18 h 88"/>
              <a:gd name="T6" fmla="*/ 16 w 132"/>
              <a:gd name="T7" fmla="*/ 2 h 88"/>
              <a:gd name="T8" fmla="*/ 2 w 132"/>
              <a:gd name="T9" fmla="*/ 9 h 88"/>
              <a:gd name="T10" fmla="*/ 9 w 132"/>
              <a:gd name="T11" fmla="*/ 23 h 88"/>
              <a:gd name="T12" fmla="*/ 48 w 132"/>
              <a:gd name="T13" fmla="*/ 36 h 88"/>
              <a:gd name="T14" fmla="*/ 24 w 132"/>
              <a:gd name="T15" fmla="*/ 69 h 88"/>
              <a:gd name="T16" fmla="*/ 26 w 132"/>
              <a:gd name="T17" fmla="*/ 84 h 88"/>
              <a:gd name="T18" fmla="*/ 42 w 132"/>
              <a:gd name="T19" fmla="*/ 82 h 88"/>
              <a:gd name="T20" fmla="*/ 66 w 132"/>
              <a:gd name="T21" fmla="*/ 48 h 88"/>
              <a:gd name="T22" fmla="*/ 90 w 132"/>
              <a:gd name="T23" fmla="*/ 82 h 88"/>
              <a:gd name="T24" fmla="*/ 105 w 132"/>
              <a:gd name="T25" fmla="*/ 84 h 88"/>
              <a:gd name="T26" fmla="*/ 108 w 132"/>
              <a:gd name="T27" fmla="*/ 69 h 88"/>
              <a:gd name="T28" fmla="*/ 84 w 132"/>
              <a:gd name="T29" fmla="*/ 36 h 88"/>
              <a:gd name="T30" fmla="*/ 123 w 132"/>
              <a:gd name="T31" fmla="*/ 23 h 88"/>
              <a:gd name="T32" fmla="*/ 130 w 132"/>
              <a:gd name="T33" fmla="*/ 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88">
                <a:moveTo>
                  <a:pt x="130" y="9"/>
                </a:moveTo>
                <a:cubicBezTo>
                  <a:pt x="128" y="3"/>
                  <a:pt x="122" y="0"/>
                  <a:pt x="116" y="2"/>
                </a:cubicBezTo>
                <a:cubicBezTo>
                  <a:pt x="66" y="18"/>
                  <a:pt x="66" y="18"/>
                  <a:pt x="66" y="18"/>
                </a:cubicBezTo>
                <a:cubicBezTo>
                  <a:pt x="16" y="2"/>
                  <a:pt x="16" y="2"/>
                  <a:pt x="16" y="2"/>
                </a:cubicBezTo>
                <a:cubicBezTo>
                  <a:pt x="10" y="0"/>
                  <a:pt x="4" y="3"/>
                  <a:pt x="2" y="9"/>
                </a:cubicBezTo>
                <a:cubicBezTo>
                  <a:pt x="0" y="15"/>
                  <a:pt x="3" y="21"/>
                  <a:pt x="9" y="23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69"/>
                  <a:pt x="24" y="69"/>
                  <a:pt x="24" y="69"/>
                </a:cubicBezTo>
                <a:cubicBezTo>
                  <a:pt x="20" y="74"/>
                  <a:pt x="21" y="81"/>
                  <a:pt x="26" y="84"/>
                </a:cubicBezTo>
                <a:cubicBezTo>
                  <a:pt x="31" y="88"/>
                  <a:pt x="38" y="87"/>
                  <a:pt x="42" y="82"/>
                </a:cubicBezTo>
                <a:cubicBezTo>
                  <a:pt x="66" y="48"/>
                  <a:pt x="66" y="48"/>
                  <a:pt x="66" y="48"/>
                </a:cubicBezTo>
                <a:cubicBezTo>
                  <a:pt x="90" y="82"/>
                  <a:pt x="90" y="82"/>
                  <a:pt x="90" y="82"/>
                </a:cubicBezTo>
                <a:cubicBezTo>
                  <a:pt x="94" y="87"/>
                  <a:pt x="100" y="88"/>
                  <a:pt x="105" y="84"/>
                </a:cubicBezTo>
                <a:cubicBezTo>
                  <a:pt x="110" y="81"/>
                  <a:pt x="111" y="74"/>
                  <a:pt x="108" y="69"/>
                </a:cubicBezTo>
                <a:cubicBezTo>
                  <a:pt x="84" y="36"/>
                  <a:pt x="84" y="36"/>
                  <a:pt x="84" y="36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8" y="21"/>
                  <a:pt x="132" y="15"/>
                  <a:pt x="130" y="9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10795000" y="444500"/>
            <a:ext cx="47625" cy="69850"/>
          </a:xfrm>
          <a:custGeom>
            <a:avLst/>
            <a:gdLst>
              <a:gd name="T0" fmla="*/ 0 w 17"/>
              <a:gd name="T1" fmla="*/ 9 h 25"/>
              <a:gd name="T2" fmla="*/ 9 w 17"/>
              <a:gd name="T3" fmla="*/ 0 h 25"/>
              <a:gd name="T4" fmla="*/ 17 w 17"/>
              <a:gd name="T5" fmla="*/ 9 h 25"/>
              <a:gd name="T6" fmla="*/ 17 w 17"/>
              <a:gd name="T7" fmla="*/ 16 h 25"/>
              <a:gd name="T8" fmla="*/ 9 w 17"/>
              <a:gd name="T9" fmla="*/ 25 h 25"/>
              <a:gd name="T10" fmla="*/ 0 w 17"/>
              <a:gd name="T11" fmla="*/ 16 h 25"/>
              <a:gd name="T12" fmla="*/ 0 w 17"/>
              <a:gd name="T13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9"/>
                </a:moveTo>
                <a:cubicBezTo>
                  <a:pt x="0" y="4"/>
                  <a:pt x="4" y="0"/>
                  <a:pt x="9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21"/>
                  <a:pt x="13" y="25"/>
                  <a:pt x="9" y="25"/>
                </a:cubicBezTo>
                <a:cubicBezTo>
                  <a:pt x="4" y="25"/>
                  <a:pt x="0" y="21"/>
                  <a:pt x="0" y="16"/>
                </a:cubicBezTo>
                <a:lnTo>
                  <a:pt x="0" y="9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12"/>
          <p:cNvSpPr>
            <a:spLocks/>
          </p:cNvSpPr>
          <p:nvPr userDrawn="1"/>
        </p:nvSpPr>
        <p:spPr bwMode="auto">
          <a:xfrm>
            <a:off x="10680700" y="517525"/>
            <a:ext cx="280987" cy="185738"/>
          </a:xfrm>
          <a:custGeom>
            <a:avLst/>
            <a:gdLst>
              <a:gd name="T0" fmla="*/ 99 w 100"/>
              <a:gd name="T1" fmla="*/ 6 h 66"/>
              <a:gd name="T2" fmla="*/ 88 w 100"/>
              <a:gd name="T3" fmla="*/ 1 h 66"/>
              <a:gd name="T4" fmla="*/ 50 w 100"/>
              <a:gd name="T5" fmla="*/ 14 h 66"/>
              <a:gd name="T6" fmla="*/ 12 w 100"/>
              <a:gd name="T7" fmla="*/ 1 h 66"/>
              <a:gd name="T8" fmla="*/ 1 w 100"/>
              <a:gd name="T9" fmla="*/ 6 h 66"/>
              <a:gd name="T10" fmla="*/ 6 w 100"/>
              <a:gd name="T11" fmla="*/ 17 h 66"/>
              <a:gd name="T12" fmla="*/ 36 w 100"/>
              <a:gd name="T13" fmla="*/ 27 h 66"/>
              <a:gd name="T14" fmla="*/ 18 w 100"/>
              <a:gd name="T15" fmla="*/ 52 h 66"/>
              <a:gd name="T16" fmla="*/ 20 w 100"/>
              <a:gd name="T17" fmla="*/ 64 h 66"/>
              <a:gd name="T18" fmla="*/ 31 w 100"/>
              <a:gd name="T19" fmla="*/ 62 h 66"/>
              <a:gd name="T20" fmla="*/ 50 w 100"/>
              <a:gd name="T21" fmla="*/ 36 h 66"/>
              <a:gd name="T22" fmla="*/ 68 w 100"/>
              <a:gd name="T23" fmla="*/ 62 h 66"/>
              <a:gd name="T24" fmla="*/ 80 w 100"/>
              <a:gd name="T25" fmla="*/ 64 h 66"/>
              <a:gd name="T26" fmla="*/ 82 w 100"/>
              <a:gd name="T27" fmla="*/ 52 h 66"/>
              <a:gd name="T28" fmla="*/ 63 w 100"/>
              <a:gd name="T29" fmla="*/ 27 h 66"/>
              <a:gd name="T30" fmla="*/ 93 w 100"/>
              <a:gd name="T31" fmla="*/ 17 h 66"/>
              <a:gd name="T32" fmla="*/ 99 w 100"/>
              <a:gd name="T33" fmla="*/ 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66">
                <a:moveTo>
                  <a:pt x="99" y="6"/>
                </a:moveTo>
                <a:cubicBezTo>
                  <a:pt x="97" y="2"/>
                  <a:pt x="92" y="0"/>
                  <a:pt x="88" y="1"/>
                </a:cubicBezTo>
                <a:cubicBezTo>
                  <a:pt x="50" y="14"/>
                  <a:pt x="50" y="14"/>
                  <a:pt x="50" y="14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2" y="2"/>
                  <a:pt x="1" y="6"/>
                </a:cubicBezTo>
                <a:cubicBezTo>
                  <a:pt x="0" y="11"/>
                  <a:pt x="2" y="15"/>
                  <a:pt x="6" y="17"/>
                </a:cubicBezTo>
                <a:cubicBezTo>
                  <a:pt x="36" y="27"/>
                  <a:pt x="36" y="27"/>
                  <a:pt x="36" y="27"/>
                </a:cubicBezTo>
                <a:cubicBezTo>
                  <a:pt x="18" y="52"/>
                  <a:pt x="18" y="52"/>
                  <a:pt x="18" y="52"/>
                </a:cubicBezTo>
                <a:cubicBezTo>
                  <a:pt x="15" y="56"/>
                  <a:pt x="16" y="61"/>
                  <a:pt x="20" y="64"/>
                </a:cubicBezTo>
                <a:cubicBezTo>
                  <a:pt x="23" y="66"/>
                  <a:pt x="29" y="66"/>
                  <a:pt x="31" y="62"/>
                </a:cubicBezTo>
                <a:cubicBezTo>
                  <a:pt x="50" y="36"/>
                  <a:pt x="50" y="36"/>
                  <a:pt x="50" y="36"/>
                </a:cubicBezTo>
                <a:cubicBezTo>
                  <a:pt x="68" y="62"/>
                  <a:pt x="68" y="62"/>
                  <a:pt x="68" y="62"/>
                </a:cubicBezTo>
                <a:cubicBezTo>
                  <a:pt x="71" y="66"/>
                  <a:pt x="76" y="66"/>
                  <a:pt x="80" y="64"/>
                </a:cubicBezTo>
                <a:cubicBezTo>
                  <a:pt x="84" y="61"/>
                  <a:pt x="84" y="56"/>
                  <a:pt x="82" y="52"/>
                </a:cubicBezTo>
                <a:cubicBezTo>
                  <a:pt x="63" y="27"/>
                  <a:pt x="63" y="27"/>
                  <a:pt x="63" y="27"/>
                </a:cubicBezTo>
                <a:cubicBezTo>
                  <a:pt x="93" y="17"/>
                  <a:pt x="93" y="17"/>
                  <a:pt x="93" y="17"/>
                </a:cubicBezTo>
                <a:cubicBezTo>
                  <a:pt x="98" y="15"/>
                  <a:pt x="100" y="11"/>
                  <a:pt x="99" y="6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Freeform 13"/>
          <p:cNvSpPr>
            <a:spLocks/>
          </p:cNvSpPr>
          <p:nvPr userDrawn="1"/>
        </p:nvSpPr>
        <p:spPr bwMode="auto">
          <a:xfrm>
            <a:off x="10571163" y="511175"/>
            <a:ext cx="36512" cy="47625"/>
          </a:xfrm>
          <a:custGeom>
            <a:avLst/>
            <a:gdLst>
              <a:gd name="T0" fmla="*/ 0 w 13"/>
              <a:gd name="T1" fmla="*/ 6 h 17"/>
              <a:gd name="T2" fmla="*/ 7 w 13"/>
              <a:gd name="T3" fmla="*/ 0 h 17"/>
              <a:gd name="T4" fmla="*/ 13 w 13"/>
              <a:gd name="T5" fmla="*/ 6 h 17"/>
              <a:gd name="T6" fmla="*/ 13 w 13"/>
              <a:gd name="T7" fmla="*/ 11 h 17"/>
              <a:gd name="T8" fmla="*/ 7 w 13"/>
              <a:gd name="T9" fmla="*/ 17 h 17"/>
              <a:gd name="T10" fmla="*/ 0 w 13"/>
              <a:gd name="T11" fmla="*/ 11 h 17"/>
              <a:gd name="T12" fmla="*/ 0 w 13"/>
              <a:gd name="T13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7">
                <a:moveTo>
                  <a:pt x="0" y="6"/>
                </a:moveTo>
                <a:cubicBezTo>
                  <a:pt x="0" y="2"/>
                  <a:pt x="3" y="0"/>
                  <a:pt x="7" y="0"/>
                </a:cubicBezTo>
                <a:cubicBezTo>
                  <a:pt x="10" y="0"/>
                  <a:pt x="13" y="2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5"/>
                  <a:pt x="10" y="17"/>
                  <a:pt x="7" y="17"/>
                </a:cubicBezTo>
                <a:cubicBezTo>
                  <a:pt x="3" y="17"/>
                  <a:pt x="0" y="15"/>
                  <a:pt x="0" y="11"/>
                </a:cubicBezTo>
                <a:lnTo>
                  <a:pt x="0" y="6"/>
                </a:lnTo>
                <a:close/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reeform 14"/>
          <p:cNvSpPr>
            <a:spLocks/>
          </p:cNvSpPr>
          <p:nvPr userDrawn="1"/>
        </p:nvSpPr>
        <p:spPr bwMode="auto">
          <a:xfrm>
            <a:off x="10483850" y="561975"/>
            <a:ext cx="211137" cy="141288"/>
          </a:xfrm>
          <a:custGeom>
            <a:avLst/>
            <a:gdLst>
              <a:gd name="T0" fmla="*/ 74 w 75"/>
              <a:gd name="T1" fmla="*/ 5 h 50"/>
              <a:gd name="T2" fmla="*/ 66 w 75"/>
              <a:gd name="T3" fmla="*/ 1 h 50"/>
              <a:gd name="T4" fmla="*/ 38 w 75"/>
              <a:gd name="T5" fmla="*/ 11 h 50"/>
              <a:gd name="T6" fmla="*/ 9 w 75"/>
              <a:gd name="T7" fmla="*/ 1 h 50"/>
              <a:gd name="T8" fmla="*/ 1 w 75"/>
              <a:gd name="T9" fmla="*/ 5 h 50"/>
              <a:gd name="T10" fmla="*/ 5 w 75"/>
              <a:gd name="T11" fmla="*/ 13 h 50"/>
              <a:gd name="T12" fmla="*/ 28 w 75"/>
              <a:gd name="T13" fmla="*/ 20 h 50"/>
              <a:gd name="T14" fmla="*/ 14 w 75"/>
              <a:gd name="T15" fmla="*/ 39 h 50"/>
              <a:gd name="T16" fmla="*/ 15 w 75"/>
              <a:gd name="T17" fmla="*/ 48 h 50"/>
              <a:gd name="T18" fmla="*/ 24 w 75"/>
              <a:gd name="T19" fmla="*/ 47 h 50"/>
              <a:gd name="T20" fmla="*/ 38 w 75"/>
              <a:gd name="T21" fmla="*/ 28 h 50"/>
              <a:gd name="T22" fmla="*/ 51 w 75"/>
              <a:gd name="T23" fmla="*/ 47 h 50"/>
              <a:gd name="T24" fmla="*/ 60 w 75"/>
              <a:gd name="T25" fmla="*/ 48 h 50"/>
              <a:gd name="T26" fmla="*/ 62 w 75"/>
              <a:gd name="T27" fmla="*/ 39 h 50"/>
              <a:gd name="T28" fmla="*/ 48 w 75"/>
              <a:gd name="T29" fmla="*/ 20 h 50"/>
              <a:gd name="T30" fmla="*/ 70 w 75"/>
              <a:gd name="T31" fmla="*/ 13 h 50"/>
              <a:gd name="T32" fmla="*/ 74 w 75"/>
              <a:gd name="T33" fmla="*/ 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50">
                <a:moveTo>
                  <a:pt x="74" y="5"/>
                </a:moveTo>
                <a:cubicBezTo>
                  <a:pt x="73" y="2"/>
                  <a:pt x="69" y="0"/>
                  <a:pt x="66" y="1"/>
                </a:cubicBezTo>
                <a:cubicBezTo>
                  <a:pt x="38" y="11"/>
                  <a:pt x="38" y="11"/>
                  <a:pt x="38" y="11"/>
                </a:cubicBezTo>
                <a:cubicBezTo>
                  <a:pt x="9" y="1"/>
                  <a:pt x="9" y="1"/>
                  <a:pt x="9" y="1"/>
                </a:cubicBezTo>
                <a:cubicBezTo>
                  <a:pt x="6" y="0"/>
                  <a:pt x="2" y="2"/>
                  <a:pt x="1" y="5"/>
                </a:cubicBezTo>
                <a:cubicBezTo>
                  <a:pt x="0" y="9"/>
                  <a:pt x="2" y="12"/>
                  <a:pt x="5" y="13"/>
                </a:cubicBezTo>
                <a:cubicBezTo>
                  <a:pt x="28" y="20"/>
                  <a:pt x="28" y="20"/>
                  <a:pt x="28" y="20"/>
                </a:cubicBezTo>
                <a:cubicBezTo>
                  <a:pt x="14" y="39"/>
                  <a:pt x="14" y="39"/>
                  <a:pt x="14" y="39"/>
                </a:cubicBezTo>
                <a:cubicBezTo>
                  <a:pt x="12" y="42"/>
                  <a:pt x="12" y="46"/>
                  <a:pt x="15" y="48"/>
                </a:cubicBezTo>
                <a:cubicBezTo>
                  <a:pt x="18" y="50"/>
                  <a:pt x="22" y="49"/>
                  <a:pt x="24" y="47"/>
                </a:cubicBezTo>
                <a:cubicBezTo>
                  <a:pt x="38" y="28"/>
                  <a:pt x="38" y="28"/>
                  <a:pt x="38" y="28"/>
                </a:cubicBezTo>
                <a:cubicBezTo>
                  <a:pt x="51" y="47"/>
                  <a:pt x="51" y="47"/>
                  <a:pt x="51" y="47"/>
                </a:cubicBezTo>
                <a:cubicBezTo>
                  <a:pt x="53" y="49"/>
                  <a:pt x="57" y="50"/>
                  <a:pt x="60" y="48"/>
                </a:cubicBezTo>
                <a:cubicBezTo>
                  <a:pt x="63" y="46"/>
                  <a:pt x="64" y="42"/>
                  <a:pt x="62" y="39"/>
                </a:cubicBezTo>
                <a:cubicBezTo>
                  <a:pt x="48" y="20"/>
                  <a:pt x="48" y="20"/>
                  <a:pt x="48" y="20"/>
                </a:cubicBezTo>
                <a:cubicBezTo>
                  <a:pt x="70" y="13"/>
                  <a:pt x="70" y="13"/>
                  <a:pt x="70" y="13"/>
                </a:cubicBezTo>
                <a:cubicBezTo>
                  <a:pt x="73" y="12"/>
                  <a:pt x="75" y="9"/>
                  <a:pt x="74" y="5"/>
                </a:cubicBezTo>
              </a:path>
            </a:pathLst>
          </a:custGeom>
          <a:solidFill>
            <a:srgbClr val="339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 15"/>
          <p:cNvSpPr>
            <a:spLocks noEditPoints="1"/>
          </p:cNvSpPr>
          <p:nvPr userDrawn="1"/>
        </p:nvSpPr>
        <p:spPr bwMode="auto">
          <a:xfrm>
            <a:off x="9939338" y="682625"/>
            <a:ext cx="325437" cy="396875"/>
          </a:xfrm>
          <a:custGeom>
            <a:avLst/>
            <a:gdLst>
              <a:gd name="T0" fmla="*/ 58 w 116"/>
              <a:gd name="T1" fmla="*/ 141 h 141"/>
              <a:gd name="T2" fmla="*/ 0 w 116"/>
              <a:gd name="T3" fmla="*/ 71 h 141"/>
              <a:gd name="T4" fmla="*/ 58 w 116"/>
              <a:gd name="T5" fmla="*/ 0 h 141"/>
              <a:gd name="T6" fmla="*/ 116 w 116"/>
              <a:gd name="T7" fmla="*/ 71 h 141"/>
              <a:gd name="T8" fmla="*/ 58 w 116"/>
              <a:gd name="T9" fmla="*/ 141 h 141"/>
              <a:gd name="T10" fmla="*/ 59 w 116"/>
              <a:gd name="T11" fmla="*/ 16 h 141"/>
              <a:gd name="T12" fmla="*/ 22 w 116"/>
              <a:gd name="T13" fmla="*/ 71 h 141"/>
              <a:gd name="T14" fmla="*/ 32 w 116"/>
              <a:gd name="T15" fmla="*/ 113 h 141"/>
              <a:gd name="T16" fmla="*/ 58 w 116"/>
              <a:gd name="T17" fmla="*/ 125 h 141"/>
              <a:gd name="T18" fmla="*/ 94 w 116"/>
              <a:gd name="T19" fmla="*/ 71 h 141"/>
              <a:gd name="T20" fmla="*/ 59 w 116"/>
              <a:gd name="T21" fmla="*/ 1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41">
                <a:moveTo>
                  <a:pt x="58" y="141"/>
                </a:moveTo>
                <a:cubicBezTo>
                  <a:pt x="20" y="141"/>
                  <a:pt x="0" y="116"/>
                  <a:pt x="0" y="71"/>
                </a:cubicBezTo>
                <a:cubicBezTo>
                  <a:pt x="0" y="25"/>
                  <a:pt x="21" y="0"/>
                  <a:pt x="58" y="0"/>
                </a:cubicBezTo>
                <a:cubicBezTo>
                  <a:pt x="96" y="0"/>
                  <a:pt x="116" y="25"/>
                  <a:pt x="116" y="71"/>
                </a:cubicBezTo>
                <a:cubicBezTo>
                  <a:pt x="116" y="116"/>
                  <a:pt x="96" y="141"/>
                  <a:pt x="58" y="141"/>
                </a:cubicBezTo>
                <a:moveTo>
                  <a:pt x="59" y="16"/>
                </a:moveTo>
                <a:cubicBezTo>
                  <a:pt x="35" y="16"/>
                  <a:pt x="22" y="35"/>
                  <a:pt x="22" y="71"/>
                </a:cubicBezTo>
                <a:cubicBezTo>
                  <a:pt x="22" y="88"/>
                  <a:pt x="26" y="104"/>
                  <a:pt x="32" y="113"/>
                </a:cubicBezTo>
                <a:cubicBezTo>
                  <a:pt x="37" y="121"/>
                  <a:pt x="47" y="125"/>
                  <a:pt x="58" y="125"/>
                </a:cubicBezTo>
                <a:cubicBezTo>
                  <a:pt x="82" y="125"/>
                  <a:pt x="94" y="107"/>
                  <a:pt x="94" y="71"/>
                </a:cubicBezTo>
                <a:cubicBezTo>
                  <a:pt x="94" y="34"/>
                  <a:pt x="82" y="16"/>
                  <a:pt x="59" y="16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reeform 16"/>
          <p:cNvSpPr>
            <a:spLocks/>
          </p:cNvSpPr>
          <p:nvPr userDrawn="1"/>
        </p:nvSpPr>
        <p:spPr bwMode="auto">
          <a:xfrm>
            <a:off x="10287000" y="655638"/>
            <a:ext cx="193675" cy="417513"/>
          </a:xfrm>
          <a:custGeom>
            <a:avLst/>
            <a:gdLst>
              <a:gd name="T0" fmla="*/ 67 w 69"/>
              <a:gd name="T1" fmla="*/ 16 h 149"/>
              <a:gd name="T2" fmla="*/ 50 w 69"/>
              <a:gd name="T3" fmla="*/ 15 h 149"/>
              <a:gd name="T4" fmla="*/ 37 w 69"/>
              <a:gd name="T5" fmla="*/ 33 h 149"/>
              <a:gd name="T6" fmla="*/ 37 w 69"/>
              <a:gd name="T7" fmla="*/ 52 h 149"/>
              <a:gd name="T8" fmla="*/ 64 w 69"/>
              <a:gd name="T9" fmla="*/ 52 h 149"/>
              <a:gd name="T10" fmla="*/ 64 w 69"/>
              <a:gd name="T11" fmla="*/ 65 h 149"/>
              <a:gd name="T12" fmla="*/ 37 w 69"/>
              <a:gd name="T13" fmla="*/ 65 h 149"/>
              <a:gd name="T14" fmla="*/ 37 w 69"/>
              <a:gd name="T15" fmla="*/ 149 h 149"/>
              <a:gd name="T16" fmla="*/ 17 w 69"/>
              <a:gd name="T17" fmla="*/ 149 h 149"/>
              <a:gd name="T18" fmla="*/ 17 w 69"/>
              <a:gd name="T19" fmla="*/ 65 h 149"/>
              <a:gd name="T20" fmla="*/ 0 w 69"/>
              <a:gd name="T21" fmla="*/ 65 h 149"/>
              <a:gd name="T22" fmla="*/ 0 w 69"/>
              <a:gd name="T23" fmla="*/ 54 h 149"/>
              <a:gd name="T24" fmla="*/ 17 w 69"/>
              <a:gd name="T25" fmla="*/ 51 h 149"/>
              <a:gd name="T26" fmla="*/ 17 w 69"/>
              <a:gd name="T27" fmla="*/ 35 h 149"/>
              <a:gd name="T28" fmla="*/ 22 w 69"/>
              <a:gd name="T29" fmla="*/ 11 h 149"/>
              <a:gd name="T30" fmla="*/ 44 w 69"/>
              <a:gd name="T31" fmla="*/ 0 h 149"/>
              <a:gd name="T32" fmla="*/ 69 w 69"/>
              <a:gd name="T33" fmla="*/ 4 h 149"/>
              <a:gd name="T34" fmla="*/ 67 w 69"/>
              <a:gd name="T35" fmla="*/ 16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9" h="149">
                <a:moveTo>
                  <a:pt x="67" y="16"/>
                </a:moveTo>
                <a:cubicBezTo>
                  <a:pt x="65" y="16"/>
                  <a:pt x="59" y="15"/>
                  <a:pt x="50" y="15"/>
                </a:cubicBezTo>
                <a:cubicBezTo>
                  <a:pt x="40" y="15"/>
                  <a:pt x="37" y="19"/>
                  <a:pt x="37" y="33"/>
                </a:cubicBezTo>
                <a:cubicBezTo>
                  <a:pt x="37" y="52"/>
                  <a:pt x="37" y="52"/>
                  <a:pt x="37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65"/>
                  <a:pt x="64" y="65"/>
                  <a:pt x="64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7" y="149"/>
                  <a:pt x="37" y="149"/>
                  <a:pt x="37" y="149"/>
                </a:cubicBezTo>
                <a:cubicBezTo>
                  <a:pt x="17" y="149"/>
                  <a:pt x="17" y="149"/>
                  <a:pt x="17" y="149"/>
                </a:cubicBezTo>
                <a:cubicBezTo>
                  <a:pt x="17" y="65"/>
                  <a:pt x="17" y="65"/>
                  <a:pt x="17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54"/>
                  <a:pt x="0" y="54"/>
                  <a:pt x="0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1"/>
                  <a:pt x="18" y="16"/>
                  <a:pt x="22" y="11"/>
                </a:cubicBezTo>
                <a:cubicBezTo>
                  <a:pt x="27" y="4"/>
                  <a:pt x="34" y="0"/>
                  <a:pt x="44" y="0"/>
                </a:cubicBezTo>
                <a:cubicBezTo>
                  <a:pt x="54" y="0"/>
                  <a:pt x="66" y="3"/>
                  <a:pt x="69" y="4"/>
                </a:cubicBezTo>
                <a:lnTo>
                  <a:pt x="67" y="16"/>
                </a:lnTo>
                <a:close/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Freeform 17"/>
          <p:cNvSpPr>
            <a:spLocks/>
          </p:cNvSpPr>
          <p:nvPr userDrawn="1"/>
        </p:nvSpPr>
        <p:spPr bwMode="auto">
          <a:xfrm>
            <a:off x="10479088" y="795338"/>
            <a:ext cx="190500" cy="284163"/>
          </a:xfrm>
          <a:custGeom>
            <a:avLst/>
            <a:gdLst>
              <a:gd name="T0" fmla="*/ 31 w 68"/>
              <a:gd name="T1" fmla="*/ 101 h 101"/>
              <a:gd name="T2" fmla="*/ 0 w 68"/>
              <a:gd name="T3" fmla="*/ 96 h 101"/>
              <a:gd name="T4" fmla="*/ 3 w 68"/>
              <a:gd name="T5" fmla="*/ 83 h 101"/>
              <a:gd name="T6" fmla="*/ 27 w 68"/>
              <a:gd name="T7" fmla="*/ 86 h 101"/>
              <a:gd name="T8" fmla="*/ 48 w 68"/>
              <a:gd name="T9" fmla="*/ 72 h 101"/>
              <a:gd name="T10" fmla="*/ 31 w 68"/>
              <a:gd name="T11" fmla="*/ 57 h 101"/>
              <a:gd name="T12" fmla="*/ 1 w 68"/>
              <a:gd name="T13" fmla="*/ 29 h 101"/>
              <a:gd name="T14" fmla="*/ 35 w 68"/>
              <a:gd name="T15" fmla="*/ 0 h 101"/>
              <a:gd name="T16" fmla="*/ 63 w 68"/>
              <a:gd name="T17" fmla="*/ 5 h 101"/>
              <a:gd name="T18" fmla="*/ 60 w 68"/>
              <a:gd name="T19" fmla="*/ 17 h 101"/>
              <a:gd name="T20" fmla="*/ 37 w 68"/>
              <a:gd name="T21" fmla="*/ 14 h 101"/>
              <a:gd name="T22" fmla="*/ 21 w 68"/>
              <a:gd name="T23" fmla="*/ 27 h 101"/>
              <a:gd name="T24" fmla="*/ 68 w 68"/>
              <a:gd name="T25" fmla="*/ 69 h 101"/>
              <a:gd name="T26" fmla="*/ 31 w 68"/>
              <a:gd name="T2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8" h="101">
                <a:moveTo>
                  <a:pt x="31" y="101"/>
                </a:moveTo>
                <a:cubicBezTo>
                  <a:pt x="21" y="101"/>
                  <a:pt x="12" y="99"/>
                  <a:pt x="0" y="96"/>
                </a:cubicBezTo>
                <a:cubicBezTo>
                  <a:pt x="3" y="83"/>
                  <a:pt x="3" y="83"/>
                  <a:pt x="3" y="83"/>
                </a:cubicBezTo>
                <a:cubicBezTo>
                  <a:pt x="13" y="85"/>
                  <a:pt x="20" y="86"/>
                  <a:pt x="27" y="86"/>
                </a:cubicBezTo>
                <a:cubicBezTo>
                  <a:pt x="41" y="86"/>
                  <a:pt x="48" y="81"/>
                  <a:pt x="48" y="72"/>
                </a:cubicBezTo>
                <a:cubicBezTo>
                  <a:pt x="48" y="64"/>
                  <a:pt x="45" y="61"/>
                  <a:pt x="31" y="57"/>
                </a:cubicBezTo>
                <a:cubicBezTo>
                  <a:pt x="14" y="52"/>
                  <a:pt x="1" y="47"/>
                  <a:pt x="1" y="29"/>
                </a:cubicBezTo>
                <a:cubicBezTo>
                  <a:pt x="1" y="10"/>
                  <a:pt x="14" y="0"/>
                  <a:pt x="35" y="0"/>
                </a:cubicBezTo>
                <a:cubicBezTo>
                  <a:pt x="43" y="0"/>
                  <a:pt x="52" y="1"/>
                  <a:pt x="63" y="5"/>
                </a:cubicBezTo>
                <a:cubicBezTo>
                  <a:pt x="60" y="17"/>
                  <a:pt x="60" y="17"/>
                  <a:pt x="60" y="17"/>
                </a:cubicBezTo>
                <a:cubicBezTo>
                  <a:pt x="53" y="16"/>
                  <a:pt x="45" y="14"/>
                  <a:pt x="37" y="14"/>
                </a:cubicBezTo>
                <a:cubicBezTo>
                  <a:pt x="27" y="14"/>
                  <a:pt x="21" y="19"/>
                  <a:pt x="21" y="27"/>
                </a:cubicBezTo>
                <a:cubicBezTo>
                  <a:pt x="21" y="47"/>
                  <a:pt x="68" y="34"/>
                  <a:pt x="68" y="69"/>
                </a:cubicBezTo>
                <a:cubicBezTo>
                  <a:pt x="68" y="89"/>
                  <a:pt x="54" y="101"/>
                  <a:pt x="31" y="101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reeform 18"/>
          <p:cNvSpPr>
            <a:spLocks/>
          </p:cNvSpPr>
          <p:nvPr userDrawn="1"/>
        </p:nvSpPr>
        <p:spPr bwMode="auto">
          <a:xfrm>
            <a:off x="10672763" y="725488"/>
            <a:ext cx="187325" cy="354013"/>
          </a:xfrm>
          <a:custGeom>
            <a:avLst/>
            <a:gdLst>
              <a:gd name="T0" fmla="*/ 39 w 67"/>
              <a:gd name="T1" fmla="*/ 126 h 126"/>
              <a:gd name="T2" fmla="*/ 19 w 67"/>
              <a:gd name="T3" fmla="*/ 115 h 126"/>
              <a:gd name="T4" fmla="*/ 17 w 67"/>
              <a:gd name="T5" fmla="*/ 93 h 126"/>
              <a:gd name="T6" fmla="*/ 17 w 67"/>
              <a:gd name="T7" fmla="*/ 40 h 126"/>
              <a:gd name="T8" fmla="*/ 0 w 67"/>
              <a:gd name="T9" fmla="*/ 40 h 126"/>
              <a:gd name="T10" fmla="*/ 0 w 67"/>
              <a:gd name="T11" fmla="*/ 29 h 126"/>
              <a:gd name="T12" fmla="*/ 17 w 67"/>
              <a:gd name="T13" fmla="*/ 27 h 126"/>
              <a:gd name="T14" fmla="*/ 17 w 67"/>
              <a:gd name="T15" fmla="*/ 0 h 126"/>
              <a:gd name="T16" fmla="*/ 37 w 67"/>
              <a:gd name="T17" fmla="*/ 0 h 126"/>
              <a:gd name="T18" fmla="*/ 37 w 67"/>
              <a:gd name="T19" fmla="*/ 27 h 126"/>
              <a:gd name="T20" fmla="*/ 63 w 67"/>
              <a:gd name="T21" fmla="*/ 27 h 126"/>
              <a:gd name="T22" fmla="*/ 63 w 67"/>
              <a:gd name="T23" fmla="*/ 40 h 126"/>
              <a:gd name="T24" fmla="*/ 37 w 67"/>
              <a:gd name="T25" fmla="*/ 40 h 126"/>
              <a:gd name="T26" fmla="*/ 37 w 67"/>
              <a:gd name="T27" fmla="*/ 87 h 126"/>
              <a:gd name="T28" fmla="*/ 38 w 67"/>
              <a:gd name="T29" fmla="*/ 106 h 126"/>
              <a:gd name="T30" fmla="*/ 47 w 67"/>
              <a:gd name="T31" fmla="*/ 110 h 126"/>
              <a:gd name="T32" fmla="*/ 64 w 67"/>
              <a:gd name="T33" fmla="*/ 107 h 126"/>
              <a:gd name="T34" fmla="*/ 67 w 67"/>
              <a:gd name="T35" fmla="*/ 120 h 126"/>
              <a:gd name="T36" fmla="*/ 39 w 67"/>
              <a:gd name="T37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" h="126">
                <a:moveTo>
                  <a:pt x="39" y="126"/>
                </a:moveTo>
                <a:cubicBezTo>
                  <a:pt x="30" y="126"/>
                  <a:pt x="23" y="122"/>
                  <a:pt x="19" y="115"/>
                </a:cubicBezTo>
                <a:cubicBezTo>
                  <a:pt x="17" y="111"/>
                  <a:pt x="17" y="106"/>
                  <a:pt x="17" y="9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9"/>
                  <a:pt x="0" y="29"/>
                  <a:pt x="0" y="29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0"/>
                  <a:pt x="17" y="0"/>
                  <a:pt x="1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27"/>
                  <a:pt x="37" y="27"/>
                  <a:pt x="37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40"/>
                  <a:pt x="63" y="40"/>
                  <a:pt x="63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04"/>
                  <a:pt x="37" y="104"/>
                  <a:pt x="38" y="106"/>
                </a:cubicBezTo>
                <a:cubicBezTo>
                  <a:pt x="40" y="109"/>
                  <a:pt x="43" y="110"/>
                  <a:pt x="47" y="110"/>
                </a:cubicBezTo>
                <a:cubicBezTo>
                  <a:pt x="52" y="110"/>
                  <a:pt x="56" y="109"/>
                  <a:pt x="64" y="107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55" y="124"/>
                  <a:pt x="47" y="126"/>
                  <a:pt x="39" y="126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reeform 19"/>
          <p:cNvSpPr>
            <a:spLocks noEditPoints="1"/>
          </p:cNvSpPr>
          <p:nvPr userDrawn="1"/>
        </p:nvSpPr>
        <p:spPr bwMode="auto">
          <a:xfrm>
            <a:off x="10863263" y="792163"/>
            <a:ext cx="230187" cy="287338"/>
          </a:xfrm>
          <a:custGeom>
            <a:avLst/>
            <a:gdLst>
              <a:gd name="T0" fmla="*/ 21 w 82"/>
              <a:gd name="T1" fmla="*/ 54 h 102"/>
              <a:gd name="T2" fmla="*/ 21 w 82"/>
              <a:gd name="T3" fmla="*/ 57 h 102"/>
              <a:gd name="T4" fmla="*/ 45 w 82"/>
              <a:gd name="T5" fmla="*/ 85 h 102"/>
              <a:gd name="T6" fmla="*/ 77 w 82"/>
              <a:gd name="T7" fmla="*/ 79 h 102"/>
              <a:gd name="T8" fmla="*/ 81 w 82"/>
              <a:gd name="T9" fmla="*/ 90 h 102"/>
              <a:gd name="T10" fmla="*/ 39 w 82"/>
              <a:gd name="T11" fmla="*/ 102 h 102"/>
              <a:gd name="T12" fmla="*/ 0 w 82"/>
              <a:gd name="T13" fmla="*/ 54 h 102"/>
              <a:gd name="T14" fmla="*/ 43 w 82"/>
              <a:gd name="T15" fmla="*/ 0 h 102"/>
              <a:gd name="T16" fmla="*/ 82 w 82"/>
              <a:gd name="T17" fmla="*/ 49 h 102"/>
              <a:gd name="T18" fmla="*/ 82 w 82"/>
              <a:gd name="T19" fmla="*/ 54 h 102"/>
              <a:gd name="T20" fmla="*/ 21 w 82"/>
              <a:gd name="T21" fmla="*/ 54 h 102"/>
              <a:gd name="T22" fmla="*/ 44 w 82"/>
              <a:gd name="T23" fmla="*/ 14 h 102"/>
              <a:gd name="T24" fmla="*/ 22 w 82"/>
              <a:gd name="T25" fmla="*/ 42 h 102"/>
              <a:gd name="T26" fmla="*/ 63 w 82"/>
              <a:gd name="T27" fmla="*/ 40 h 102"/>
              <a:gd name="T28" fmla="*/ 44 w 82"/>
              <a:gd name="T29" fmla="*/ 1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2" h="102">
                <a:moveTo>
                  <a:pt x="21" y="54"/>
                </a:moveTo>
                <a:cubicBezTo>
                  <a:pt x="21" y="57"/>
                  <a:pt x="21" y="57"/>
                  <a:pt x="21" y="57"/>
                </a:cubicBezTo>
                <a:cubicBezTo>
                  <a:pt x="21" y="76"/>
                  <a:pt x="29" y="85"/>
                  <a:pt x="45" y="85"/>
                </a:cubicBezTo>
                <a:cubicBezTo>
                  <a:pt x="53" y="85"/>
                  <a:pt x="61" y="84"/>
                  <a:pt x="77" y="79"/>
                </a:cubicBezTo>
                <a:cubicBezTo>
                  <a:pt x="81" y="90"/>
                  <a:pt x="81" y="90"/>
                  <a:pt x="81" y="90"/>
                </a:cubicBezTo>
                <a:cubicBezTo>
                  <a:pt x="61" y="99"/>
                  <a:pt x="51" y="102"/>
                  <a:pt x="39" y="102"/>
                </a:cubicBezTo>
                <a:cubicBezTo>
                  <a:pt x="15" y="102"/>
                  <a:pt x="0" y="84"/>
                  <a:pt x="0" y="54"/>
                </a:cubicBezTo>
                <a:cubicBezTo>
                  <a:pt x="0" y="22"/>
                  <a:pt x="16" y="0"/>
                  <a:pt x="43" y="0"/>
                </a:cubicBezTo>
                <a:cubicBezTo>
                  <a:pt x="69" y="0"/>
                  <a:pt x="82" y="16"/>
                  <a:pt x="82" y="49"/>
                </a:cubicBezTo>
                <a:cubicBezTo>
                  <a:pt x="82" y="54"/>
                  <a:pt x="82" y="54"/>
                  <a:pt x="82" y="54"/>
                </a:cubicBezTo>
                <a:lnTo>
                  <a:pt x="21" y="54"/>
                </a:lnTo>
                <a:close/>
                <a:moveTo>
                  <a:pt x="44" y="14"/>
                </a:moveTo>
                <a:cubicBezTo>
                  <a:pt x="31" y="14"/>
                  <a:pt x="24" y="24"/>
                  <a:pt x="22" y="42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23"/>
                  <a:pt x="57" y="14"/>
                  <a:pt x="44" y="14"/>
                </a:cubicBezTo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Freeform 20"/>
          <p:cNvSpPr>
            <a:spLocks noEditPoints="1"/>
          </p:cNvSpPr>
          <p:nvPr userDrawn="1"/>
        </p:nvSpPr>
        <p:spPr bwMode="auto">
          <a:xfrm>
            <a:off x="11118850" y="663575"/>
            <a:ext cx="234950" cy="415925"/>
          </a:xfrm>
          <a:custGeom>
            <a:avLst/>
            <a:gdLst>
              <a:gd name="T0" fmla="*/ 65 w 84"/>
              <a:gd name="T1" fmla="*/ 146 h 148"/>
              <a:gd name="T2" fmla="*/ 65 w 84"/>
              <a:gd name="T3" fmla="*/ 137 h 148"/>
              <a:gd name="T4" fmla="*/ 33 w 84"/>
              <a:gd name="T5" fmla="*/ 148 h 148"/>
              <a:gd name="T6" fmla="*/ 0 w 84"/>
              <a:gd name="T7" fmla="*/ 97 h 148"/>
              <a:gd name="T8" fmla="*/ 35 w 84"/>
              <a:gd name="T9" fmla="*/ 46 h 148"/>
              <a:gd name="T10" fmla="*/ 64 w 84"/>
              <a:gd name="T11" fmla="*/ 57 h 148"/>
              <a:gd name="T12" fmla="*/ 64 w 84"/>
              <a:gd name="T13" fmla="*/ 0 h 148"/>
              <a:gd name="T14" fmla="*/ 84 w 84"/>
              <a:gd name="T15" fmla="*/ 0 h 148"/>
              <a:gd name="T16" fmla="*/ 84 w 84"/>
              <a:gd name="T17" fmla="*/ 146 h 148"/>
              <a:gd name="T18" fmla="*/ 65 w 84"/>
              <a:gd name="T19" fmla="*/ 146 h 148"/>
              <a:gd name="T20" fmla="*/ 64 w 84"/>
              <a:gd name="T21" fmla="*/ 69 h 148"/>
              <a:gd name="T22" fmla="*/ 42 w 84"/>
              <a:gd name="T23" fmla="*/ 64 h 148"/>
              <a:gd name="T24" fmla="*/ 21 w 84"/>
              <a:gd name="T25" fmla="*/ 97 h 148"/>
              <a:gd name="T26" fmla="*/ 41 w 84"/>
              <a:gd name="T27" fmla="*/ 131 h 148"/>
              <a:gd name="T28" fmla="*/ 64 w 84"/>
              <a:gd name="T29" fmla="*/ 125 h 148"/>
              <a:gd name="T30" fmla="*/ 64 w 84"/>
              <a:gd name="T31" fmla="*/ 6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" h="148">
                <a:moveTo>
                  <a:pt x="65" y="146"/>
                </a:moveTo>
                <a:cubicBezTo>
                  <a:pt x="65" y="137"/>
                  <a:pt x="65" y="137"/>
                  <a:pt x="65" y="137"/>
                </a:cubicBezTo>
                <a:cubicBezTo>
                  <a:pt x="54" y="143"/>
                  <a:pt x="43" y="148"/>
                  <a:pt x="33" y="148"/>
                </a:cubicBezTo>
                <a:cubicBezTo>
                  <a:pt x="12" y="148"/>
                  <a:pt x="0" y="129"/>
                  <a:pt x="0" y="97"/>
                </a:cubicBezTo>
                <a:cubicBezTo>
                  <a:pt x="0" y="66"/>
                  <a:pt x="14" y="46"/>
                  <a:pt x="35" y="46"/>
                </a:cubicBezTo>
                <a:cubicBezTo>
                  <a:pt x="46" y="46"/>
                  <a:pt x="55" y="52"/>
                  <a:pt x="64" y="57"/>
                </a:cubicBezTo>
                <a:cubicBezTo>
                  <a:pt x="64" y="0"/>
                  <a:pt x="64" y="0"/>
                  <a:pt x="6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146"/>
                  <a:pt x="84" y="146"/>
                  <a:pt x="84" y="146"/>
                </a:cubicBezTo>
                <a:lnTo>
                  <a:pt x="65" y="146"/>
                </a:lnTo>
                <a:close/>
                <a:moveTo>
                  <a:pt x="64" y="69"/>
                </a:moveTo>
                <a:cubicBezTo>
                  <a:pt x="52" y="65"/>
                  <a:pt x="48" y="64"/>
                  <a:pt x="42" y="64"/>
                </a:cubicBezTo>
                <a:cubicBezTo>
                  <a:pt x="28" y="64"/>
                  <a:pt x="21" y="75"/>
                  <a:pt x="21" y="97"/>
                </a:cubicBezTo>
                <a:cubicBezTo>
                  <a:pt x="21" y="120"/>
                  <a:pt x="28" y="131"/>
                  <a:pt x="41" y="131"/>
                </a:cubicBezTo>
                <a:cubicBezTo>
                  <a:pt x="47" y="131"/>
                  <a:pt x="52" y="129"/>
                  <a:pt x="64" y="125"/>
                </a:cubicBezTo>
                <a:lnTo>
                  <a:pt x="64" y="69"/>
                </a:lnTo>
                <a:close/>
              </a:path>
            </a:pathLst>
          </a:custGeom>
          <a:solidFill>
            <a:srgbClr val="0F2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271434" y="6434038"/>
            <a:ext cx="194571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22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092B6"/>
        </a:buClr>
        <a:buFont typeface="Wingdings" panose="05000000000000000000" pitchFamily="2" charset="2"/>
        <a:buChar char="§"/>
        <a:defRPr sz="2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24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20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1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092B6"/>
        </a:buClr>
        <a:buFont typeface="Wingdings" panose="05000000000000000000" pitchFamily="2" charset="2"/>
        <a:buChar char="§"/>
        <a:defRPr sz="1800" kern="1200">
          <a:solidFill>
            <a:srgbClr val="221E5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Ofsted Update </a:t>
            </a:r>
            <a:br>
              <a:rPr lang="en-GB" sz="6000" dirty="0"/>
            </a:br>
            <a:r>
              <a:rPr lang="en-GB" sz="4000" dirty="0"/>
              <a:t>Education Inspection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Catherine Leahy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7697" y="6434038"/>
            <a:ext cx="7364971" cy="365125"/>
          </a:xfrm>
        </p:spPr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/>
              <a:t>Slide </a:t>
            </a:r>
            <a:fld id="{5F4C8201-D8A8-417D-8A18-42E93E6C5D4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60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92" y="285271"/>
            <a:ext cx="8994775" cy="1325563"/>
          </a:xfrm>
        </p:spPr>
        <p:txBody>
          <a:bodyPr>
            <a:normAutofit/>
          </a:bodyPr>
          <a:lstStyle/>
          <a:p>
            <a:r>
              <a:rPr lang="en-GB" dirty="0"/>
              <a:t>A continued sharp focus on safeguarding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93" y="1322129"/>
            <a:ext cx="10374782" cy="55358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sz="2500" dirty="0"/>
              <a:t>Our inspection of safeguarding will continue to be built around three core areas.</a:t>
            </a:r>
          </a:p>
          <a:p>
            <a:pPr marL="450850" lvl="1" indent="-271463">
              <a:lnSpc>
                <a:spcPct val="100000"/>
              </a:lnSpc>
              <a:spcBef>
                <a:spcPts val="300"/>
              </a:spcBef>
              <a:buSzPct val="140000"/>
            </a:pPr>
            <a:r>
              <a:rPr lang="en-GB" sz="2500" b="1" dirty="0"/>
              <a:t>Identify</a:t>
            </a:r>
            <a:r>
              <a:rPr lang="en-GB" sz="2500" dirty="0"/>
              <a:t>: how do leaders and other staff identify learners who may need early help or who are at risk of abuse?</a:t>
            </a:r>
          </a:p>
          <a:p>
            <a:pPr marL="450850" lvl="1" indent="-271463">
              <a:lnSpc>
                <a:spcPct val="100000"/>
              </a:lnSpc>
              <a:spcBef>
                <a:spcPts val="300"/>
              </a:spcBef>
              <a:buSzPct val="140000"/>
            </a:pPr>
            <a:r>
              <a:rPr lang="en-GB" sz="2500" b="1" dirty="0"/>
              <a:t>Help</a:t>
            </a:r>
            <a:r>
              <a:rPr lang="en-GB" sz="2500" dirty="0"/>
              <a:t>: what timely action do staff take to ensure that learners get the right support when they need it, including preventative work, and how well do they work with other agencies?</a:t>
            </a:r>
          </a:p>
          <a:p>
            <a:pPr marL="450850" lvl="1" indent="-271463">
              <a:lnSpc>
                <a:spcPct val="100000"/>
              </a:lnSpc>
              <a:spcBef>
                <a:spcPts val="300"/>
              </a:spcBef>
              <a:buSzPct val="140000"/>
            </a:pPr>
            <a:r>
              <a:rPr lang="en-GB" sz="2500" b="1" dirty="0"/>
              <a:t>Manage</a:t>
            </a:r>
            <a:r>
              <a:rPr lang="en-GB" sz="2500" dirty="0"/>
              <a:t>: how do responsible bodies and staff manage their statutory responsibilities and, in particular, how do they manage safe recruitment and respond to allegations about staff/other adults?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SzPct val="140000"/>
              <a:buNone/>
            </a:pPr>
            <a:r>
              <a:rPr lang="en-GB" sz="2500" dirty="0"/>
              <a:t>Inspectors will continue to judge whether safeguarding is effective or ineffective.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DGAT 22 May 2019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10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894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790" y="1677047"/>
            <a:ext cx="9666051" cy="2216149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The quality of education</a:t>
            </a:r>
            <a:br>
              <a:rPr lang="en-GB" altLang="en-US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58" y="467749"/>
            <a:ext cx="8994775" cy="1325563"/>
          </a:xfrm>
        </p:spPr>
        <p:txBody>
          <a:bodyPr>
            <a:normAutofit/>
          </a:bodyPr>
          <a:lstStyle/>
          <a:p>
            <a:r>
              <a:rPr lang="en-GB" dirty="0"/>
              <a:t>The importance of the </a:t>
            </a:r>
            <a:r>
              <a:rPr lang="en-GB" b="1" dirty="0"/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359" y="2017753"/>
            <a:ext cx="6606892" cy="305636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‘If [children’s] entire school experience has been designed to push them through mark-scheme hoops, rather than developing </a:t>
            </a:r>
            <a:r>
              <a:rPr lang="en-GB" b="1" dirty="0"/>
              <a:t>a deep body of                 knowledge</a:t>
            </a:r>
            <a:r>
              <a:rPr lang="en-GB" dirty="0"/>
              <a:t>, they will struggle in later study.’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DGAT 22 May 2019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12</a:t>
            </a:fld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83" y="1902369"/>
            <a:ext cx="3401558" cy="3040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1911" y="5740936"/>
            <a:ext cx="9588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Amanda Spielman, at the launch of Ofsted’s Annual Report 2016/17</a:t>
            </a:r>
          </a:p>
        </p:txBody>
      </p:sp>
    </p:spTree>
    <p:extLst>
      <p:ext uri="{BB962C8B-B14F-4D97-AF65-F5344CB8AC3E}">
        <p14:creationId xmlns:p14="http://schemas.microsoft.com/office/powerpoint/2010/main" val="27975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415" y="1596123"/>
            <a:ext cx="7832554" cy="4572001"/>
          </a:xfrm>
        </p:spPr>
        <p:txBody>
          <a:bodyPr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‘The curriculum is a </a:t>
            </a:r>
            <a:r>
              <a:rPr lang="en-GB" b="1" dirty="0"/>
              <a:t>framework</a:t>
            </a:r>
            <a:r>
              <a:rPr lang="en-GB" dirty="0"/>
              <a:t> for setting out </a:t>
            </a:r>
            <a:r>
              <a:rPr lang="en-GB" b="1" dirty="0"/>
              <a:t>the aims </a:t>
            </a:r>
            <a:r>
              <a:rPr lang="en-GB" dirty="0"/>
              <a:t>of a programme of education, including the knowledge and skills to be gained at each stage (</a:t>
            </a:r>
            <a:r>
              <a:rPr lang="en-GB" b="1" dirty="0">
                <a:solidFill>
                  <a:srgbClr val="FF0000"/>
                </a:solidFill>
              </a:rPr>
              <a:t>intent</a:t>
            </a:r>
            <a:r>
              <a:rPr lang="en-GB" dirty="0"/>
              <a:t>) 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for translating that framework over time into a </a:t>
            </a:r>
            <a:r>
              <a:rPr lang="en-GB" b="1" dirty="0"/>
              <a:t>structure and narrative</a:t>
            </a:r>
            <a:r>
              <a:rPr lang="en-GB" dirty="0"/>
              <a:t>, within an institutional context (</a:t>
            </a:r>
            <a:r>
              <a:rPr lang="en-GB" b="1" dirty="0">
                <a:solidFill>
                  <a:srgbClr val="FF0000"/>
                </a:solidFill>
              </a:rPr>
              <a:t>implementation</a:t>
            </a:r>
            <a:r>
              <a:rPr lang="en-GB" dirty="0"/>
              <a:t>), and 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for </a:t>
            </a:r>
            <a:r>
              <a:rPr lang="en-GB" b="1" dirty="0"/>
              <a:t>evaluating</a:t>
            </a:r>
            <a:r>
              <a:rPr lang="en-GB" dirty="0"/>
              <a:t> what </a:t>
            </a:r>
            <a:r>
              <a:rPr lang="en-GB" b="1" dirty="0"/>
              <a:t>knowledge and skills </a:t>
            </a:r>
            <a:r>
              <a:rPr lang="en-GB" dirty="0"/>
              <a:t>pupils have </a:t>
            </a:r>
            <a:r>
              <a:rPr lang="en-GB" b="1" dirty="0"/>
              <a:t>gained</a:t>
            </a:r>
            <a:r>
              <a:rPr lang="en-GB" dirty="0"/>
              <a:t> against expectations (</a:t>
            </a:r>
            <a:r>
              <a:rPr lang="en-GB" b="1" dirty="0">
                <a:solidFill>
                  <a:srgbClr val="FF0000"/>
                </a:solidFill>
              </a:rPr>
              <a:t>impact/achievement</a:t>
            </a:r>
            <a:r>
              <a:rPr lang="en-GB" dirty="0"/>
              <a:t>).’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13</a:t>
            </a:fld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 rot="5400000">
            <a:off x="8209106" y="2952771"/>
            <a:ext cx="4394504" cy="1634591"/>
          </a:xfrm>
          <a:prstGeom prst="rect">
            <a:avLst/>
          </a:prstGeom>
          <a:solidFill>
            <a:srgbClr val="009A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of education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B3C0C3-7600-4949-9668-C21D19F97BB9}"/>
              </a:ext>
            </a:extLst>
          </p:cNvPr>
          <p:cNvSpPr/>
          <p:nvPr/>
        </p:nvSpPr>
        <p:spPr>
          <a:xfrm>
            <a:off x="9912743" y="283221"/>
            <a:ext cx="1634592" cy="1197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610" y="530027"/>
            <a:ext cx="10115044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The curriculum is at the heart of the proposed new framework: Ofsted’s working definition…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D0A65EE-250D-4B81-B664-E22CE1F0CE38}"/>
              </a:ext>
            </a:extLst>
          </p:cNvPr>
          <p:cNvGrpSpPr/>
          <p:nvPr/>
        </p:nvGrpSpPr>
        <p:grpSpPr>
          <a:xfrm>
            <a:off x="8799290" y="1815120"/>
            <a:ext cx="603690" cy="4014467"/>
            <a:chOff x="8799290" y="1815120"/>
            <a:chExt cx="603690" cy="4014467"/>
          </a:xfrm>
        </p:grpSpPr>
        <p:sp>
          <p:nvSpPr>
            <p:cNvPr id="7" name="Right Arrow 6"/>
            <p:cNvSpPr/>
            <p:nvPr/>
          </p:nvSpPr>
          <p:spPr>
            <a:xfrm>
              <a:off x="8799290" y="3404724"/>
              <a:ext cx="603690" cy="827176"/>
            </a:xfrm>
            <a:prstGeom prst="rightArrow">
              <a:avLst/>
            </a:prstGeom>
            <a:solidFill>
              <a:srgbClr val="009A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ight Arrow 6">
              <a:extLst>
                <a:ext uri="{FF2B5EF4-FFF2-40B4-BE49-F238E27FC236}">
                  <a16:creationId xmlns:a16="http://schemas.microsoft.com/office/drawing/2014/main" xmlns="" id="{76831BEB-41BB-4B6A-923C-192D04704834}"/>
                </a:ext>
              </a:extLst>
            </p:cNvPr>
            <p:cNvSpPr/>
            <p:nvPr/>
          </p:nvSpPr>
          <p:spPr>
            <a:xfrm>
              <a:off x="8799290" y="5002411"/>
              <a:ext cx="603690" cy="827176"/>
            </a:xfrm>
            <a:prstGeom prst="rightArrow">
              <a:avLst/>
            </a:prstGeom>
            <a:solidFill>
              <a:srgbClr val="009A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ight Arrow 6">
              <a:extLst>
                <a:ext uri="{FF2B5EF4-FFF2-40B4-BE49-F238E27FC236}">
                  <a16:creationId xmlns:a16="http://schemas.microsoft.com/office/drawing/2014/main" xmlns="" id="{A69B06D1-FE74-4224-975C-D5D928DDDBDC}"/>
                </a:ext>
              </a:extLst>
            </p:cNvPr>
            <p:cNvSpPr/>
            <p:nvPr/>
          </p:nvSpPr>
          <p:spPr>
            <a:xfrm>
              <a:off x="8799290" y="1815120"/>
              <a:ext cx="603690" cy="827176"/>
            </a:xfrm>
            <a:prstGeom prst="rightArrow">
              <a:avLst/>
            </a:prstGeom>
            <a:solidFill>
              <a:srgbClr val="009A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2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F4F23E-93D6-4F94-87F4-6D374CC8DBB0}"/>
              </a:ext>
            </a:extLst>
          </p:cNvPr>
          <p:cNvSpPr/>
          <p:nvPr/>
        </p:nvSpPr>
        <p:spPr>
          <a:xfrm>
            <a:off x="9541565" y="246088"/>
            <a:ext cx="2445026" cy="92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7D8EE-02A4-4393-9C9A-6FEE4B62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34" y="774546"/>
            <a:ext cx="5472040" cy="1699456"/>
          </a:xfrm>
        </p:spPr>
        <p:txBody>
          <a:bodyPr>
            <a:noAutofit/>
          </a:bodyPr>
          <a:lstStyle/>
          <a:p>
            <a:pPr defTabSz="1244600">
              <a:spcAft>
                <a:spcPct val="35000"/>
              </a:spcAft>
            </a:pPr>
            <a:r>
              <a:rPr lang="en-GB" dirty="0"/>
              <a:t>The curriculum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EDCC31-8B54-4257-B33E-DDD1DA6A878A}"/>
              </a:ext>
            </a:extLst>
          </p:cNvPr>
          <p:cNvSpPr txBox="1"/>
          <p:nvPr/>
        </p:nvSpPr>
        <p:spPr>
          <a:xfrm>
            <a:off x="1078037" y="1624274"/>
            <a:ext cx="89024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9ABC"/>
              </a:buClr>
              <a:buSzPct val="140000"/>
              <a:defRPr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been the impact so far?</a:t>
            </a:r>
          </a:p>
          <a:p>
            <a:pPr>
              <a:spcBef>
                <a:spcPts val="600"/>
              </a:spcBef>
              <a:buClr>
                <a:srgbClr val="009ABC"/>
              </a:buClr>
              <a:buSzPct val="140000"/>
              <a:defRPr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Emerging positive signs:</a:t>
            </a:r>
          </a:p>
          <a:p>
            <a:pPr marL="228600" indent="-228600">
              <a:spcBef>
                <a:spcPts val="600"/>
              </a:spcBef>
              <a:buClr>
                <a:srgbClr val="009ABC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one third of inspections had a curriculum element to a key line of enquiry.</a:t>
            </a:r>
          </a:p>
          <a:p>
            <a:pPr marL="228600" indent="-228600">
              <a:spcBef>
                <a:spcPts val="600"/>
              </a:spcBef>
              <a:buClr>
                <a:srgbClr val="009ABC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Reporting on curriculum sequencing was often convincing, particularly in primary schools.</a:t>
            </a:r>
          </a:p>
          <a:p>
            <a:pPr marL="228600" indent="-228600">
              <a:spcBef>
                <a:spcPts val="600"/>
              </a:spcBef>
              <a:buClr>
                <a:srgbClr val="009ABC"/>
              </a:buClr>
              <a:buSzPct val="140000"/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one half of the primary school reports made recommendations linked to curriculum planning and sequencing.</a:t>
            </a:r>
          </a:p>
        </p:txBody>
      </p:sp>
      <p:pic>
        <p:nvPicPr>
          <p:cNvPr id="1026" name="Picture 2" descr="Button, Add, Icon, Web, Symbol, Internet, Website">
            <a:extLst>
              <a:ext uri="{FF2B5EF4-FFF2-40B4-BE49-F238E27FC236}">
                <a16:creationId xmlns:a16="http://schemas.microsoft.com/office/drawing/2014/main" xmlns="" id="{44646312-4106-4771-8678-0CDDA47E7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025" y="779212"/>
            <a:ext cx="1613113" cy="16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eck, Circle, Green, Checkmark, Confirm, Okay, Tick">
            <a:extLst>
              <a:ext uri="{FF2B5EF4-FFF2-40B4-BE49-F238E27FC236}">
                <a16:creationId xmlns:a16="http://schemas.microsoft.com/office/drawing/2014/main" xmlns="" id="{2A062F8E-DBB6-433C-8006-2C4460DE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21" y="4465676"/>
            <a:ext cx="1613113" cy="16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DB33AAE-8A1D-44D8-9BB7-4DB6CA3A320C}"/>
              </a:ext>
            </a:extLst>
          </p:cNvPr>
          <p:cNvGrpSpPr/>
          <p:nvPr/>
        </p:nvGrpSpPr>
        <p:grpSpPr>
          <a:xfrm>
            <a:off x="9957521" y="2622443"/>
            <a:ext cx="1632611" cy="1648288"/>
            <a:chOff x="9957521" y="2622443"/>
            <a:chExt cx="1632611" cy="1648288"/>
          </a:xfrm>
        </p:grpSpPr>
        <p:pic>
          <p:nvPicPr>
            <p:cNvPr id="1030" name="Picture 6" descr="Thumb, Thumbs Up, Finger, Positive, Excellent, Top">
              <a:extLst>
                <a:ext uri="{FF2B5EF4-FFF2-40B4-BE49-F238E27FC236}">
                  <a16:creationId xmlns:a16="http://schemas.microsoft.com/office/drawing/2014/main" xmlns="" id="{6D4DC75C-4257-457F-B2E3-A554F8950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019" y="2657618"/>
              <a:ext cx="1613113" cy="1613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6F08B968-82F0-4273-83EC-18C79079B911}"/>
                </a:ext>
              </a:extLst>
            </p:cNvPr>
            <p:cNvSpPr/>
            <p:nvPr/>
          </p:nvSpPr>
          <p:spPr>
            <a:xfrm>
              <a:off x="9957521" y="2622443"/>
              <a:ext cx="1593617" cy="1613113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54218A0-A55C-449B-B87E-6767B95D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665D05EE-AD3B-47D1-BC4C-7F151712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14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697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9AE6CB-B357-47A5-94B3-E804205B9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18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057" y="767253"/>
            <a:ext cx="7203420" cy="76360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Has the content of the curriculum been learned long term?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056" y="1791486"/>
            <a:ext cx="7203419" cy="3275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GB" sz="30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‘Learning is defined as an alteration in long-term memory. If nothing has altered in long-term memory, nothing has been learned.’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055" y="5444416"/>
            <a:ext cx="7203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Sweller, J., Ayres, P., &amp; Kalyuga, S. (2011). Cognitive load theory (Vol. 1). Springer Science &amp; Business Media.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CAD5D8-BCE7-4695-B847-AE2D1D79CEA6}"/>
              </a:ext>
            </a:extLst>
          </p:cNvPr>
          <p:cNvSpPr/>
          <p:nvPr/>
        </p:nvSpPr>
        <p:spPr>
          <a:xfrm>
            <a:off x="1267896" y="4603726"/>
            <a:ext cx="9919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does not sit as isolated ‘information’ in pupils’ minds.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C9E8197-30E1-4245-87EE-69F273083EFA}"/>
              </a:ext>
            </a:extLst>
          </p:cNvPr>
          <p:cNvGrpSpPr/>
          <p:nvPr/>
        </p:nvGrpSpPr>
        <p:grpSpPr>
          <a:xfrm>
            <a:off x="2862943" y="467155"/>
            <a:ext cx="6204856" cy="4136571"/>
            <a:chOff x="2754086" y="2078196"/>
            <a:chExt cx="6204856" cy="4136571"/>
          </a:xfrm>
        </p:grpSpPr>
        <p:pic>
          <p:nvPicPr>
            <p:cNvPr id="8" name="Picture 2" descr="Stones, Bucket, Rocks, Round">
              <a:extLst>
                <a:ext uri="{FF2B5EF4-FFF2-40B4-BE49-F238E27FC236}">
                  <a16:creationId xmlns:a16="http://schemas.microsoft.com/office/drawing/2014/main" xmlns="" id="{A6CDE779-0303-41D0-9F03-04EF753F2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086" y="2078196"/>
              <a:ext cx="6204856" cy="4136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Related image">
              <a:extLst>
                <a:ext uri="{FF2B5EF4-FFF2-40B4-BE49-F238E27FC236}">
                  <a16:creationId xmlns:a16="http://schemas.microsoft.com/office/drawing/2014/main" xmlns="" id="{8A7DF38F-8076-4CD3-AA8A-2AD6C9A52D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52119" y="5453743"/>
              <a:ext cx="920398" cy="52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 b="7382"/>
          <a:stretch/>
        </p:blipFill>
        <p:spPr>
          <a:xfrm>
            <a:off x="0" y="0"/>
            <a:ext cx="12192000" cy="68776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7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608"/>
            <a:ext cx="9778770" cy="1325563"/>
          </a:xfrm>
        </p:spPr>
        <p:txBody>
          <a:bodyPr>
            <a:normAutofit/>
          </a:bodyPr>
          <a:lstStyle/>
          <a:p>
            <a:r>
              <a:rPr lang="en-GB" dirty="0"/>
              <a:t>A new ‘quality of education’ judgement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18</a:t>
            </a:fld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838200" y="1400176"/>
            <a:ext cx="5148840" cy="4808800"/>
          </a:xfrm>
          <a:prstGeom prst="rect">
            <a:avLst/>
          </a:prstGeom>
          <a:solidFill>
            <a:srgbClr val="009A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of education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4959" y="1400176"/>
            <a:ext cx="5148840" cy="4780223"/>
          </a:xfrm>
          <a:prstGeom prst="rect">
            <a:avLst/>
          </a:prstGeom>
          <a:noFill/>
          <a:ln w="28575">
            <a:solidFill>
              <a:srgbClr val="209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Curriculum design, coverage and appropriateness</a:t>
            </a:r>
          </a:p>
          <a:p>
            <a:endParaRPr lang="en-GB" sz="2000" b="1" dirty="0">
              <a:solidFill>
                <a:srgbClr val="221E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Curriculum delivery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 (pedagogy) – contribution to delivering the curriculum as intended</a:t>
            </a:r>
            <a:endParaRPr lang="en-GB" sz="2000" dirty="0">
              <a:solidFill>
                <a:srgbClr val="221E5B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(formative and summative)</a:t>
            </a:r>
          </a:p>
          <a:p>
            <a:endParaRPr lang="en-GB" sz="2000" dirty="0">
              <a:solidFill>
                <a:srgbClr val="221E5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b="1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Attainment and progress (including national tests and assessments)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Destinations</a:t>
            </a:r>
          </a:p>
        </p:txBody>
      </p:sp>
    </p:spTree>
    <p:extLst>
      <p:ext uri="{BB962C8B-B14F-4D97-AF65-F5344CB8AC3E}">
        <p14:creationId xmlns:p14="http://schemas.microsoft.com/office/powerpoint/2010/main" val="8000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192" y="284204"/>
            <a:ext cx="8994775" cy="1325563"/>
          </a:xfrm>
        </p:spPr>
        <p:txBody>
          <a:bodyPr/>
          <a:lstStyle/>
          <a:p>
            <a:r>
              <a:rPr lang="en-GB" dirty="0"/>
              <a:t>Common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19</a:t>
            </a:fld>
            <a:endParaRPr lang="en-GB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972368" y="1401097"/>
            <a:ext cx="3157672" cy="1523911"/>
          </a:xfrm>
          <a:prstGeom prst="wedgeRectCallout">
            <a:avLst>
              <a:gd name="adj1" fmla="val -3187"/>
              <a:gd name="adj2" fmla="val 85363"/>
            </a:avLst>
          </a:prstGeom>
          <a:solidFill>
            <a:srgbClr val="CF0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I’m in the process of changing my school’s curriculum?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972368" y="3716594"/>
            <a:ext cx="3157672" cy="2344993"/>
          </a:xfrm>
          <a:prstGeom prst="wedgeRectCallout">
            <a:avLst>
              <a:gd name="adj1" fmla="val 1739"/>
              <a:gd name="adj2" fmla="val -77810"/>
            </a:avLst>
          </a:prstGeom>
          <a:noFill/>
          <a:ln w="57150">
            <a:solidFill>
              <a:srgbClr val="CF0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No.</a:t>
            </a:r>
            <a:r>
              <a:rPr lang="en-GB" sz="22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will be a transitional period. We will review the position after a year.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435857" y="1401097"/>
            <a:ext cx="3157672" cy="1530709"/>
          </a:xfrm>
          <a:prstGeom prst="wedgeRectCallout">
            <a:avLst>
              <a:gd name="adj1" fmla="val -1131"/>
              <a:gd name="adj2" fmla="val 86641"/>
            </a:avLst>
          </a:prstGeom>
          <a:solidFill>
            <a:srgbClr val="221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there an ‘Ofsted curriculum’?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435857" y="3716594"/>
            <a:ext cx="3157672" cy="2344993"/>
          </a:xfrm>
          <a:prstGeom prst="wedgeRectCallout">
            <a:avLst>
              <a:gd name="adj1" fmla="val 792"/>
              <a:gd name="adj2" fmla="val -79391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No.</a:t>
            </a:r>
            <a:r>
              <a:rPr lang="en-GB" sz="22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support curriculum flexibility. Different schools taking radically different approaches to the curriculum will be judged fairly.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7899346" y="1349704"/>
            <a:ext cx="3157672" cy="1530709"/>
          </a:xfrm>
          <a:prstGeom prst="wedgeRectCallout">
            <a:avLst>
              <a:gd name="adj1" fmla="val -1131"/>
              <a:gd name="adj2" fmla="val 85120"/>
            </a:avLst>
          </a:prstGeom>
          <a:solidFill>
            <a:srgbClr val="ED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I get advice from a consultant or buy in specific products?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7899346" y="3716594"/>
            <a:ext cx="3157672" cy="2344993"/>
          </a:xfrm>
          <a:prstGeom prst="wedgeRectCallout">
            <a:avLst>
              <a:gd name="adj1" fmla="val 1408"/>
              <a:gd name="adj2" fmla="val -79391"/>
            </a:avLst>
          </a:prstGeom>
          <a:noFill/>
          <a:ln w="57150">
            <a:solidFill>
              <a:srgbClr val="ED79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No!</a:t>
            </a:r>
            <a:r>
              <a:rPr lang="en-GB" sz="22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There is nothing mysterious here. The quality of education is about schools and trusts thinking about the curriculum carefully for themselves.  </a:t>
            </a:r>
          </a:p>
        </p:txBody>
      </p:sp>
    </p:spTree>
    <p:extLst>
      <p:ext uri="{BB962C8B-B14F-4D97-AF65-F5344CB8AC3E}">
        <p14:creationId xmlns:p14="http://schemas.microsoft.com/office/powerpoint/2010/main" val="37073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2</a:t>
            </a:fld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946768" y="776835"/>
            <a:ext cx="10201719" cy="4537555"/>
            <a:chOff x="916022" y="1125182"/>
            <a:chExt cx="10179456" cy="4088843"/>
          </a:xfrm>
          <a:solidFill>
            <a:schemeClr val="bg1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022" y="1125182"/>
              <a:ext cx="10179456" cy="4088843"/>
            </a:xfrm>
            <a:prstGeom prst="rect">
              <a:avLst/>
            </a:prstGeom>
            <a:grpFill/>
          </p:spPr>
        </p:pic>
        <p:sp>
          <p:nvSpPr>
            <p:cNvPr id="7" name="Rectangle 6"/>
            <p:cNvSpPr/>
            <p:nvPr/>
          </p:nvSpPr>
          <p:spPr>
            <a:xfrm>
              <a:off x="3272810" y="1125183"/>
              <a:ext cx="7278966" cy="5396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angular Callout 13">
            <a:extLst>
              <a:ext uri="{FF2B5EF4-FFF2-40B4-BE49-F238E27FC236}">
                <a16:creationId xmlns:a16="http://schemas.microsoft.com/office/drawing/2014/main" xmlns="" id="{CABC959E-A399-462F-847F-A91A722308B2}"/>
              </a:ext>
            </a:extLst>
          </p:cNvPr>
          <p:cNvSpPr/>
          <p:nvPr/>
        </p:nvSpPr>
        <p:spPr>
          <a:xfrm>
            <a:off x="1964440" y="5314390"/>
            <a:ext cx="2616740" cy="924128"/>
          </a:xfrm>
          <a:prstGeom prst="wedgeRectCallout">
            <a:avLst>
              <a:gd name="adj1" fmla="val -4726"/>
              <a:gd name="adj2" fmla="val -838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framework is based on a solid evidence base relating to educational effectiveness and valid inspection practice.</a:t>
            </a:r>
          </a:p>
        </p:txBody>
      </p:sp>
      <p:sp>
        <p:nvSpPr>
          <p:cNvPr id="12" name="Rectangular Callout 14">
            <a:extLst>
              <a:ext uri="{FF2B5EF4-FFF2-40B4-BE49-F238E27FC236}">
                <a16:creationId xmlns:a16="http://schemas.microsoft.com/office/drawing/2014/main" xmlns="" id="{F860CA9E-19B0-40AE-AF2E-07065729C7E9}"/>
              </a:ext>
            </a:extLst>
          </p:cNvPr>
          <p:cNvSpPr/>
          <p:nvPr/>
        </p:nvSpPr>
        <p:spPr>
          <a:xfrm>
            <a:off x="4951828" y="5314390"/>
            <a:ext cx="2820571" cy="924128"/>
          </a:xfrm>
          <a:prstGeom prst="wedgeRectCallout">
            <a:avLst>
              <a:gd name="adj1" fmla="val -1239"/>
              <a:gd name="adj2" fmla="val -7971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continue to be clear about our expectations and fight misconceptions. </a:t>
            </a:r>
          </a:p>
        </p:txBody>
      </p:sp>
      <p:sp>
        <p:nvSpPr>
          <p:cNvPr id="16" name="Rectangular Callout 9">
            <a:extLst>
              <a:ext uri="{FF2B5EF4-FFF2-40B4-BE49-F238E27FC236}">
                <a16:creationId xmlns:a16="http://schemas.microsoft.com/office/drawing/2014/main" xmlns="" id="{A82D2D2E-C2FC-4376-A136-C86EADC2AAC5}"/>
              </a:ext>
            </a:extLst>
          </p:cNvPr>
          <p:cNvSpPr/>
          <p:nvPr/>
        </p:nvSpPr>
        <p:spPr>
          <a:xfrm>
            <a:off x="7935035" y="5314390"/>
            <a:ext cx="2820571" cy="924128"/>
          </a:xfrm>
          <a:prstGeom prst="wedgeRectCallout">
            <a:avLst>
              <a:gd name="adj1" fmla="val 968"/>
              <a:gd name="adj2" fmla="val -778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removed any measures that do not genuinely assess quality of education and training. We will prioritise weaker provision and observe more outstanding practice.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4D3C6FD-53DF-4763-86E8-366ED09F73A4}"/>
              </a:ext>
            </a:extLst>
          </p:cNvPr>
          <p:cNvSpPr/>
          <p:nvPr/>
        </p:nvSpPr>
        <p:spPr>
          <a:xfrm>
            <a:off x="9823731" y="299405"/>
            <a:ext cx="1963047" cy="995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513" y="209955"/>
            <a:ext cx="10104974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The new framework will be one of the main ways in which we implement Ofsted’s strategy</a:t>
            </a:r>
          </a:p>
        </p:txBody>
      </p:sp>
    </p:spTree>
    <p:extLst>
      <p:ext uri="{BB962C8B-B14F-4D97-AF65-F5344CB8AC3E}">
        <p14:creationId xmlns:p14="http://schemas.microsoft.com/office/powerpoint/2010/main" val="18252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"/>
          <a:stretch/>
        </p:blipFill>
        <p:spPr>
          <a:xfrm>
            <a:off x="3860917" y="1433832"/>
            <a:ext cx="3714979" cy="48839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32975" y="290846"/>
            <a:ext cx="2097772" cy="12648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992" y="540249"/>
            <a:ext cx="8388396" cy="1325563"/>
          </a:xfrm>
        </p:spPr>
        <p:txBody>
          <a:bodyPr/>
          <a:lstStyle/>
          <a:p>
            <a:r>
              <a:rPr lang="en-GB" dirty="0"/>
              <a:t>What is a high-quality curriculum for early reading?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1AAD1E7-02F8-46E3-B811-9C9B1817D528}"/>
              </a:ext>
            </a:extLst>
          </p:cNvPr>
          <p:cNvGrpSpPr/>
          <p:nvPr/>
        </p:nvGrpSpPr>
        <p:grpSpPr>
          <a:xfrm rot="16200000">
            <a:off x="7071723" y="2194002"/>
            <a:ext cx="6055704" cy="2031364"/>
            <a:chOff x="1620378" y="984605"/>
            <a:chExt cx="4719974" cy="2311651"/>
          </a:xfrm>
        </p:grpSpPr>
        <p:sp>
          <p:nvSpPr>
            <p:cNvPr id="7" name="Arrow: Chevron 8">
              <a:extLst>
                <a:ext uri="{FF2B5EF4-FFF2-40B4-BE49-F238E27FC236}">
                  <a16:creationId xmlns:a16="http://schemas.microsoft.com/office/drawing/2014/main" xmlns="" id="{14D06F4A-DDCD-4031-9B37-3730EBEF3A4B}"/>
                </a:ext>
              </a:extLst>
            </p:cNvPr>
            <p:cNvSpPr/>
            <p:nvPr/>
          </p:nvSpPr>
          <p:spPr>
            <a:xfrm>
              <a:off x="1620378" y="984605"/>
              <a:ext cx="4719974" cy="2311651"/>
            </a:xfrm>
            <a:prstGeom prst="chevron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96012" tIns="64008" rIns="32004" bIns="64008" numCol="1" spcCol="1270" anchor="ctr" anchorCtr="0">
              <a:noAutofit/>
            </a:bodyPr>
            <a:lstStyle/>
            <a:p>
              <a:endParaRPr lang="en-GB" sz="24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xmlns="" id="{7099CFBE-A0CF-4AAF-888A-644353151D58}"/>
                </a:ext>
              </a:extLst>
            </p:cNvPr>
            <p:cNvSpPr txBox="1"/>
            <p:nvPr/>
          </p:nvSpPr>
          <p:spPr>
            <a:xfrm>
              <a:off x="2704632" y="1170417"/>
              <a:ext cx="3501572" cy="19400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96012" tIns="64008" rIns="32004" bIns="64008" numCol="1" spcCol="1270" anchor="ctr" anchorCtr="0">
              <a:noAutofit/>
            </a:bodyPr>
            <a:lstStyle>
              <a:lvl1pPr>
                <a:defRPr sz="240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/>
              <a:r>
                <a:rPr lang="en-GB" sz="2600" b="1" dirty="0"/>
                <a:t>Subject curriculum content choices and sequencing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320CA21-66FA-48BD-9FDD-396D9615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20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443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861" y="468438"/>
            <a:ext cx="8994775" cy="1325563"/>
          </a:xfrm>
        </p:spPr>
        <p:txBody>
          <a:bodyPr>
            <a:normAutofit/>
          </a:bodyPr>
          <a:lstStyle/>
          <a:p>
            <a:r>
              <a:rPr lang="en-GB" dirty="0"/>
              <a:t>Progress in early reading – why is it so important to get the curriculum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861" y="1938350"/>
            <a:ext cx="10078278" cy="4351338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/>
              <a:t>The phonics screening check highlights a stark regional divide in progress in reading.</a:t>
            </a:r>
          </a:p>
          <a:p>
            <a:pPr marL="457200" lvl="0" indent="-277813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40000"/>
            </a:pPr>
            <a:r>
              <a:rPr lang="en-US" altLang="en-US" dirty="0"/>
              <a:t>In Newham, 80% of boys eligible for free school meals achieve the expected standard, but in West Berkshire, only 51% of eligible boys reach it. </a:t>
            </a:r>
          </a:p>
          <a:p>
            <a:pPr marL="457200" lvl="0" indent="-277813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SzPct val="140000"/>
            </a:pPr>
            <a:r>
              <a:rPr lang="en-US" altLang="en-US" dirty="0"/>
              <a:t>In places that underperform in the phonics screening check, a substantial group of children who could have been on track with reading are instead being left with ground to make up.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F31745-79E2-4D5F-98C0-D4C7355A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Slide</a:t>
            </a:r>
            <a:r>
              <a:rPr lang="en-GB"/>
              <a:t> </a:t>
            </a:r>
            <a:fld id="{5F4C8201-D8A8-417D-8A18-42E93E6C5D44}" type="slidenum">
              <a:rPr lang="en-GB" b="1" smtClean="0"/>
              <a:pPr/>
              <a:t>21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758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145" y="3887590"/>
            <a:ext cx="9653587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dirty="0"/>
              <a:t>Behaviour and attitudes and personal development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23</a:t>
            </a:fld>
            <a:endParaRPr lang="en-GB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5D33E99-3667-4C0A-8E60-A388E07C259E}"/>
              </a:ext>
            </a:extLst>
          </p:cNvPr>
          <p:cNvGrpSpPr/>
          <p:nvPr/>
        </p:nvGrpSpPr>
        <p:grpSpPr>
          <a:xfrm>
            <a:off x="838200" y="1654135"/>
            <a:ext cx="10500359" cy="4432340"/>
            <a:chOff x="838200" y="1654135"/>
            <a:chExt cx="10500359" cy="4432340"/>
          </a:xfrm>
        </p:grpSpPr>
        <p:sp>
          <p:nvSpPr>
            <p:cNvPr id="8" name="Rectangle 7"/>
            <p:cNvSpPr/>
            <p:nvPr/>
          </p:nvSpPr>
          <p:spPr>
            <a:xfrm>
              <a:off x="7030157" y="3969013"/>
              <a:ext cx="4308402" cy="2117462"/>
            </a:xfrm>
            <a:prstGeom prst="rect">
              <a:avLst/>
            </a:prstGeom>
            <a:solidFill>
              <a:srgbClr val="D13D6A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 development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30157" y="1654135"/>
              <a:ext cx="4308402" cy="2159718"/>
            </a:xfrm>
            <a:prstGeom prst="rect">
              <a:avLst/>
            </a:prstGeom>
            <a:solidFill>
              <a:srgbClr val="9B5BA5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Behaviour and attitudes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" y="2728913"/>
              <a:ext cx="4337536" cy="216988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01600">
                <a:srgbClr val="FFCCCC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 development, behaviour and welfare</a:t>
              </a:r>
            </a:p>
          </p:txBody>
        </p:sp>
        <p:cxnSp>
          <p:nvCxnSpPr>
            <p:cNvPr id="27" name="Straight Arrow Connector 26"/>
            <p:cNvCxnSpPr>
              <a:stCxn id="12" idx="3"/>
              <a:endCxn id="10" idx="1"/>
            </p:cNvCxnSpPr>
            <p:nvPr/>
          </p:nvCxnSpPr>
          <p:spPr>
            <a:xfrm flipV="1">
              <a:off x="5175736" y="2733994"/>
              <a:ext cx="1854421" cy="1079859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3"/>
              <a:endCxn id="8" idx="1"/>
            </p:cNvCxnSpPr>
            <p:nvPr/>
          </p:nvCxnSpPr>
          <p:spPr>
            <a:xfrm>
              <a:off x="5175736" y="3813853"/>
              <a:ext cx="1854421" cy="1213891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64CA58-F269-49B7-90A1-0215BA8993AB}"/>
              </a:ext>
            </a:extLst>
          </p:cNvPr>
          <p:cNvSpPr/>
          <p:nvPr/>
        </p:nvSpPr>
        <p:spPr>
          <a:xfrm>
            <a:off x="9621430" y="283221"/>
            <a:ext cx="1990641" cy="873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575" y="535846"/>
            <a:ext cx="10056850" cy="1325563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‘Personal development’ and ‘behaviour and attitudes’</a:t>
            </a:r>
          </a:p>
        </p:txBody>
      </p:sp>
    </p:spTree>
    <p:extLst>
      <p:ext uri="{BB962C8B-B14F-4D97-AF65-F5344CB8AC3E}">
        <p14:creationId xmlns:p14="http://schemas.microsoft.com/office/powerpoint/2010/main" val="13636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835" y="436477"/>
            <a:ext cx="9778770" cy="1325563"/>
          </a:xfrm>
        </p:spPr>
        <p:txBody>
          <a:bodyPr/>
          <a:lstStyle/>
          <a:p>
            <a:r>
              <a:rPr lang="en-GB" dirty="0"/>
              <a:t>Judging behaviour and attitudes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24</a:t>
            </a:fld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1040835" y="1963269"/>
            <a:ext cx="5005330" cy="3550023"/>
          </a:xfrm>
          <a:prstGeom prst="rect">
            <a:avLst/>
          </a:prstGeom>
          <a:solidFill>
            <a:srgbClr val="9B5BA5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Behaviour and attitudes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48469" y="1963269"/>
            <a:ext cx="5005330" cy="355002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expectations, consistent and fair implementation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Attitudes to learning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Bullying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68545" y="3734586"/>
            <a:ext cx="129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16" idx="1"/>
          </p:cNvCxnSpPr>
          <p:nvPr/>
        </p:nvCxnSpPr>
        <p:spPr>
          <a:xfrm>
            <a:off x="6046165" y="3738281"/>
            <a:ext cx="302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780" y="254282"/>
            <a:ext cx="9778770" cy="1325563"/>
          </a:xfrm>
        </p:spPr>
        <p:txBody>
          <a:bodyPr/>
          <a:lstStyle/>
          <a:p>
            <a:r>
              <a:rPr lang="en-GB" dirty="0"/>
              <a:t>Judging personal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25</a:t>
            </a:fld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1040835" y="1775012"/>
            <a:ext cx="5005330" cy="3756471"/>
          </a:xfrm>
          <a:prstGeom prst="rect">
            <a:avLst/>
          </a:prstGeom>
          <a:solidFill>
            <a:srgbClr val="D13D6A"/>
          </a:solidFill>
          <a:ln w="38100">
            <a:solidFill>
              <a:srgbClr val="CF03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8469" y="1775012"/>
            <a:ext cx="5005330" cy="3756471"/>
          </a:xfrm>
          <a:prstGeom prst="rect">
            <a:avLst/>
          </a:prstGeom>
          <a:noFill/>
          <a:ln w="28575">
            <a:solidFill>
              <a:srgbClr val="CF0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Spiritual, moral, social and cultural development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Fundamental British values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Careers guidance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living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Equality and diversity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for next stage</a:t>
            </a:r>
          </a:p>
        </p:txBody>
      </p:sp>
      <p:cxnSp>
        <p:nvCxnSpPr>
          <p:cNvPr id="22" name="Straight Connector 21"/>
          <p:cNvCxnSpPr>
            <a:cxnSpLocks/>
            <a:stCxn id="8" idx="3"/>
            <a:endCxn id="14" idx="1"/>
          </p:cNvCxnSpPr>
          <p:nvPr/>
        </p:nvCxnSpPr>
        <p:spPr>
          <a:xfrm>
            <a:off x="6046165" y="3653248"/>
            <a:ext cx="302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8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974" y="2132983"/>
            <a:ext cx="9666051" cy="2216149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Leadership and management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6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989"/>
            <a:ext cx="9778770" cy="1325563"/>
          </a:xfrm>
        </p:spPr>
        <p:txBody>
          <a:bodyPr>
            <a:normAutofit/>
          </a:bodyPr>
          <a:lstStyle/>
          <a:p>
            <a:r>
              <a:rPr lang="en-GB" dirty="0"/>
              <a:t>Judgements: Leadership and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27</a:t>
            </a:fld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838200" y="2191926"/>
            <a:ext cx="4813456" cy="3213791"/>
          </a:xfrm>
          <a:prstGeom prst="rect">
            <a:avLst/>
          </a:prstGeom>
          <a:solidFill>
            <a:srgbClr val="8AB23E"/>
          </a:solidFill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Leadership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27823" y="2191927"/>
            <a:ext cx="5325976" cy="321379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Vision, ethos and ethics</a:t>
            </a:r>
            <a:endParaRPr lang="en-GB" sz="2800" dirty="0">
              <a:solidFill>
                <a:srgbClr val="221E5B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development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workload and well-being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Off-rolling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Governance/oversight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Safeguarding</a:t>
            </a:r>
          </a:p>
        </p:txBody>
      </p:sp>
      <p:cxnSp>
        <p:nvCxnSpPr>
          <p:cNvPr id="24" name="Straight Connector 23"/>
          <p:cNvCxnSpPr>
            <a:cxnSpLocks/>
            <a:stCxn id="9" idx="3"/>
            <a:endCxn id="15" idx="1"/>
          </p:cNvCxnSpPr>
          <p:nvPr/>
        </p:nvCxnSpPr>
        <p:spPr>
          <a:xfrm>
            <a:off x="5651656" y="3798822"/>
            <a:ext cx="3761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56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974" y="2124890"/>
            <a:ext cx="9666051" cy="2216149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Helping to reduce workload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6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216" y="421385"/>
            <a:ext cx="8994775" cy="1325563"/>
          </a:xfrm>
        </p:spPr>
        <p:txBody>
          <a:bodyPr/>
          <a:lstStyle/>
          <a:p>
            <a:r>
              <a:rPr lang="en-GB" dirty="0"/>
              <a:t>Helping to reduce workload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16" y="1440705"/>
            <a:ext cx="10075568" cy="51138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SzPct val="140000"/>
            </a:pPr>
            <a:r>
              <a:rPr lang="en-GB" dirty="0"/>
              <a:t>Too much of </a:t>
            </a:r>
            <a:r>
              <a:rPr lang="en-GB" b="1" dirty="0"/>
              <a:t>teachers’ and leaders’ time and energy </a:t>
            </a:r>
            <a:r>
              <a:rPr lang="en-GB" dirty="0"/>
              <a:t>are spent generating, entering, uploading and analysing progress and attainment internal data ‘to prove’ not ‘improve’.</a:t>
            </a:r>
          </a:p>
          <a:p>
            <a:pPr>
              <a:lnSpc>
                <a:spcPct val="100000"/>
              </a:lnSpc>
              <a:spcBef>
                <a:spcPts val="400"/>
              </a:spcBef>
              <a:buSzPct val="140000"/>
            </a:pPr>
            <a:r>
              <a:rPr lang="en-GB" dirty="0"/>
              <a:t>It can be difficult to establish the </a:t>
            </a:r>
            <a:r>
              <a:rPr lang="en-GB" b="1" dirty="0"/>
              <a:t>validity </a:t>
            </a:r>
            <a:r>
              <a:rPr lang="en-GB" dirty="0"/>
              <a:t>of internal data during inspection. </a:t>
            </a:r>
          </a:p>
          <a:p>
            <a:pPr>
              <a:lnSpc>
                <a:spcPct val="100000"/>
              </a:lnSpc>
              <a:spcBef>
                <a:spcPts val="400"/>
              </a:spcBef>
              <a:buSzPct val="140000"/>
            </a:pPr>
            <a:r>
              <a:rPr lang="en-GB" dirty="0"/>
              <a:t>Assessments are sometimes also carried out in ways that create </a:t>
            </a:r>
            <a:r>
              <a:rPr lang="en-GB" b="1" dirty="0"/>
              <a:t>unnecessary burdens                                           </a:t>
            </a:r>
            <a:r>
              <a:rPr lang="en-GB" dirty="0"/>
              <a:t>on staff and learners, while not                                    sufficiently helping pupils embed                                          knowledge or producing clear                                           next steps.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29</a:t>
            </a:fld>
            <a:endParaRPr lang="en-GB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1FB311C-4E12-4A13-BE73-93125304B952}"/>
              </a:ext>
            </a:extLst>
          </p:cNvPr>
          <p:cNvGrpSpPr/>
          <p:nvPr/>
        </p:nvGrpSpPr>
        <p:grpSpPr>
          <a:xfrm>
            <a:off x="6732574" y="4482440"/>
            <a:ext cx="4344566" cy="1435723"/>
            <a:chOff x="7521675" y="1690688"/>
            <a:chExt cx="4557254" cy="1435723"/>
          </a:xfrm>
        </p:grpSpPr>
        <p:sp>
          <p:nvSpPr>
            <p:cNvPr id="6" name="Rectangle 5"/>
            <p:cNvSpPr/>
            <p:nvPr/>
          </p:nvSpPr>
          <p:spPr>
            <a:xfrm>
              <a:off x="10500852" y="1825625"/>
              <a:ext cx="1578077" cy="902552"/>
            </a:xfrm>
            <a:prstGeom prst="rect">
              <a:avLst/>
            </a:prstGeom>
            <a:solidFill>
              <a:srgbClr val="2092B6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Quality of education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21676" y="1690688"/>
              <a:ext cx="2215414" cy="780414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Teaching, learning and assessment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21675" y="2624691"/>
              <a:ext cx="2215414" cy="50172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Outcomes</a:t>
              </a:r>
            </a:p>
          </p:txBody>
        </p:sp>
        <p:cxnSp>
          <p:nvCxnSpPr>
            <p:cNvPr id="10" name="Straight Arrow Connector 9"/>
            <p:cNvCxnSpPr>
              <a:cxnSpLocks/>
              <a:stCxn id="7" idx="3"/>
            </p:cNvCxnSpPr>
            <p:nvPr/>
          </p:nvCxnSpPr>
          <p:spPr>
            <a:xfrm>
              <a:off x="9737090" y="2080895"/>
              <a:ext cx="763763" cy="13376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stCxn id="9" idx="3"/>
            </p:cNvCxnSpPr>
            <p:nvPr/>
          </p:nvCxnSpPr>
          <p:spPr>
            <a:xfrm flipV="1">
              <a:off x="9737089" y="2291667"/>
              <a:ext cx="763762" cy="583884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81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93" y="452942"/>
            <a:ext cx="8994775" cy="1325563"/>
          </a:xfrm>
        </p:spPr>
        <p:txBody>
          <a:bodyPr/>
          <a:lstStyle/>
          <a:p>
            <a:r>
              <a:rPr lang="en-GB" dirty="0"/>
              <a:t>The case for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93" y="1508976"/>
            <a:ext cx="10094814" cy="47137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Currently, the accountability system can divert schools from the </a:t>
            </a:r>
            <a:r>
              <a:rPr lang="en-GB" b="1" dirty="0"/>
              <a:t>real substance of education</a:t>
            </a:r>
            <a:r>
              <a:rPr lang="en-GB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What young people learn is too often coming second</a:t>
            </a:r>
            <a:r>
              <a:rPr lang="en-GB" b="1" dirty="0"/>
              <a:t> </a:t>
            </a:r>
            <a:r>
              <a:rPr lang="en-GB" dirty="0"/>
              <a:t>to delivering </a:t>
            </a:r>
            <a:r>
              <a:rPr lang="en-GB" b="1" dirty="0"/>
              <a:t>performance data</a:t>
            </a:r>
            <a:r>
              <a:rPr lang="en-GB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This data focus leads to </a:t>
            </a:r>
            <a:r>
              <a:rPr lang="en-GB" b="1" dirty="0"/>
              <a:t>unnecessary workload </a:t>
            </a:r>
            <a:r>
              <a:rPr lang="en-GB" dirty="0"/>
              <a:t>for teachers.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b="1" dirty="0"/>
              <a:t>Teaching to the test</a:t>
            </a:r>
            <a:r>
              <a:rPr lang="en-GB" dirty="0"/>
              <a:t> and </a:t>
            </a:r>
            <a:r>
              <a:rPr lang="en-GB" b="1" dirty="0"/>
              <a:t>narrowing of                        the curriculum </a:t>
            </a:r>
            <a:r>
              <a:rPr lang="en-GB" dirty="0"/>
              <a:t>have the greatest negative                           effect on the </a:t>
            </a:r>
            <a:r>
              <a:rPr lang="en-GB" b="1" dirty="0"/>
              <a:t>most disadvantaged </a:t>
            </a:r>
            <a:r>
              <a:rPr lang="en-GB" dirty="0"/>
              <a:t>and                           the </a:t>
            </a:r>
            <a:r>
              <a:rPr lang="en-GB" b="1" dirty="0"/>
              <a:t>least able children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sz="2500" dirty="0"/>
          </a:p>
          <a:p>
            <a:endParaRPr lang="en-GB" sz="2500" dirty="0"/>
          </a:p>
          <a:p>
            <a:endParaRPr lang="en-GB" sz="2500" dirty="0"/>
          </a:p>
          <a:p>
            <a:endParaRPr lang="en-GB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3</a:t>
            </a:fld>
            <a:endParaRPr lang="en-GB" b="1" dirty="0"/>
          </a:p>
        </p:txBody>
      </p:sp>
      <p:pic>
        <p:nvPicPr>
          <p:cNvPr id="12290" name="Picture 2" descr="Suitcase, Information, Baggage, Check, Luggage, Travel">
            <a:extLst>
              <a:ext uri="{FF2B5EF4-FFF2-40B4-BE49-F238E27FC236}">
                <a16:creationId xmlns:a16="http://schemas.microsoft.com/office/drawing/2014/main" xmlns="" id="{0D2B683F-3A74-42EA-BEFE-60892364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982" y="3865875"/>
            <a:ext cx="2810254" cy="232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01" y="454653"/>
            <a:ext cx="8994775" cy="1325563"/>
          </a:xfrm>
        </p:spPr>
        <p:txBody>
          <a:bodyPr/>
          <a:lstStyle/>
          <a:p>
            <a:r>
              <a:rPr lang="en-GB" dirty="0"/>
              <a:t>Helping to reduce workload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01" y="1595146"/>
            <a:ext cx="10110998" cy="47905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Inspectors will focus on </a:t>
            </a:r>
            <a:r>
              <a:rPr lang="en-GB" b="1" dirty="0"/>
              <a:t>what is taught </a:t>
            </a:r>
            <a:r>
              <a:rPr lang="en-GB" dirty="0"/>
              <a:t>and how it contributes to the school’s intent.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Inspectors </a:t>
            </a:r>
            <a:r>
              <a:rPr lang="en-GB" b="1" dirty="0"/>
              <a:t>will not</a:t>
            </a:r>
            <a:r>
              <a:rPr lang="en-GB" dirty="0"/>
              <a:t> look at schools’ internal progress and attainment data.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Inspectors will continue to have regard to published national data.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Inspectors will consider how                                      </a:t>
            </a:r>
            <a:r>
              <a:rPr lang="en-GB" b="1" dirty="0"/>
              <a:t>leaders engage with and                                                  manage staff</a:t>
            </a:r>
            <a:r>
              <a:rPr lang="en-GB" dirty="0"/>
              <a:t>, taking account                                          of the main pressures on them.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30</a:t>
            </a:fld>
            <a:endParaRPr lang="en-GB" b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015317" y="4335872"/>
            <a:ext cx="5176683" cy="194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ABC"/>
              </a:buClr>
              <a:buSzPct val="100000"/>
              <a:buFont typeface="Wingdings" panose="05000000000000000000" pitchFamily="2" charset="2"/>
              <a:buChar char="§"/>
              <a:defRPr sz="2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ABC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221E5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9B8A461-3D91-48F4-B36F-56AD5CC1FBE8}"/>
              </a:ext>
            </a:extLst>
          </p:cNvPr>
          <p:cNvGrpSpPr/>
          <p:nvPr/>
        </p:nvGrpSpPr>
        <p:grpSpPr>
          <a:xfrm>
            <a:off x="6619286" y="4520942"/>
            <a:ext cx="4344566" cy="1435723"/>
            <a:chOff x="7521675" y="1690688"/>
            <a:chExt cx="4557254" cy="143572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3E74D6B-E89D-4167-8256-524C8602A55C}"/>
                </a:ext>
              </a:extLst>
            </p:cNvPr>
            <p:cNvSpPr/>
            <p:nvPr/>
          </p:nvSpPr>
          <p:spPr>
            <a:xfrm>
              <a:off x="10500852" y="1825625"/>
              <a:ext cx="1578077" cy="902552"/>
            </a:xfrm>
            <a:prstGeom prst="rect">
              <a:avLst/>
            </a:prstGeom>
            <a:solidFill>
              <a:srgbClr val="2092B6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Quality of education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C0B6859-6160-450F-8D97-D23B6DD1119A}"/>
                </a:ext>
              </a:extLst>
            </p:cNvPr>
            <p:cNvSpPr/>
            <p:nvPr/>
          </p:nvSpPr>
          <p:spPr>
            <a:xfrm>
              <a:off x="7521676" y="1690688"/>
              <a:ext cx="2215414" cy="780414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Teaching, learning and assessment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9253C24-75D2-4E75-9CE0-14C56F45E087}"/>
                </a:ext>
              </a:extLst>
            </p:cNvPr>
            <p:cNvSpPr/>
            <p:nvPr/>
          </p:nvSpPr>
          <p:spPr>
            <a:xfrm>
              <a:off x="7521675" y="2624691"/>
              <a:ext cx="2215414" cy="50172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Outcomes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35317637-88F9-45C0-A13B-627726CDB4DC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9737090" y="2080895"/>
              <a:ext cx="763763" cy="13376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DFA4FDA9-A17F-4086-AAA0-6B12A8889E9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9737089" y="2291667"/>
              <a:ext cx="763762" cy="583884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26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698" y="2667057"/>
            <a:ext cx="9666051" cy="22161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altLang="en-US" dirty="0"/>
              <a:t>Proposed changes to section 8 inspections of good schools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2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0" y="456869"/>
            <a:ext cx="8994775" cy="1325563"/>
          </a:xfrm>
        </p:spPr>
        <p:txBody>
          <a:bodyPr/>
          <a:lstStyle/>
          <a:p>
            <a:r>
              <a:rPr lang="en-GB" dirty="0"/>
              <a:t>Proposed changes to section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0" y="1527505"/>
            <a:ext cx="10061580" cy="47680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Purpose of a section 8 inspection of a good school                 remains the same: to </a:t>
            </a:r>
            <a:r>
              <a:rPr lang="en-GB" b="1" dirty="0"/>
              <a:t>confirm</a:t>
            </a:r>
            <a:r>
              <a:rPr lang="en-GB" dirty="0"/>
              <a:t> that a school remains             good.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The proposed EIF represents an </a:t>
            </a:r>
            <a:r>
              <a:rPr lang="en-GB" b="1" dirty="0"/>
              <a:t>evolution</a:t>
            </a:r>
            <a:r>
              <a:rPr lang="en-GB" dirty="0"/>
              <a:t> in what it means to be a ‘good’ school.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We are proposing that a s8 inspection of a good school will focus on </a:t>
            </a:r>
            <a:r>
              <a:rPr lang="en-GB" b="1" dirty="0"/>
              <a:t>specific aspects of provision</a:t>
            </a:r>
            <a:r>
              <a:rPr lang="en-GB" dirty="0"/>
              <a:t>, mostly drawn from the quality of education judgement but also elements of behaviour, personal development without ‘grading’ them specifically.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32</a:t>
            </a:fld>
            <a:endParaRPr lang="en-GB" b="1" dirty="0"/>
          </a:p>
        </p:txBody>
      </p:sp>
      <p:pic>
        <p:nvPicPr>
          <p:cNvPr id="1028" name="Picture 4" descr="Tick, Asterisk, Cross, Red, Green, Yellow, Check">
            <a:extLst>
              <a:ext uri="{FF2B5EF4-FFF2-40B4-BE49-F238E27FC236}">
                <a16:creationId xmlns:a16="http://schemas.microsoft.com/office/drawing/2014/main" xmlns="" id="{2059D79C-7507-49E1-B935-71D28150F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85"/>
          <a:stretch/>
        </p:blipFill>
        <p:spPr bwMode="auto">
          <a:xfrm>
            <a:off x="9332379" y="-558761"/>
            <a:ext cx="2522018" cy="36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161" y="446045"/>
            <a:ext cx="8994775" cy="1325563"/>
          </a:xfrm>
        </p:spPr>
        <p:txBody>
          <a:bodyPr/>
          <a:lstStyle/>
          <a:p>
            <a:r>
              <a:rPr lang="en-GB" dirty="0"/>
              <a:t>Proposed changes to section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161" y="1477274"/>
            <a:ext cx="10053296" cy="47822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Inspectors will continue to report on whether </a:t>
            </a:r>
            <a:r>
              <a:rPr lang="en-GB" b="1" dirty="0"/>
              <a:t>safeguarding</a:t>
            </a:r>
            <a:r>
              <a:rPr lang="en-GB" dirty="0"/>
              <a:t> is effective or ineffective.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To ensure the opportunity to gather sufficient evidence while on inspection, we are proposing increasing the lead inspector’s time </a:t>
            </a:r>
            <a:r>
              <a:rPr lang="en-GB" b="1" dirty="0"/>
              <a:t>on site to two days.</a:t>
            </a:r>
            <a:r>
              <a:rPr lang="en-GB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A section 8 inspection of a good school                                  will have a smaller inspection team than                                 a section 5 inspection.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Arrangements for conversion and follow                                           on inspections will remain the same.</a:t>
            </a:r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33</a:t>
            </a:fld>
            <a:endParaRPr lang="en-GB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95C6543-A0F2-42B3-8CBD-1A8C19FDA7C4}"/>
              </a:ext>
            </a:extLst>
          </p:cNvPr>
          <p:cNvGrpSpPr/>
          <p:nvPr/>
        </p:nvGrpSpPr>
        <p:grpSpPr>
          <a:xfrm>
            <a:off x="7973316" y="3868392"/>
            <a:ext cx="3153523" cy="2245704"/>
            <a:chOff x="8142145" y="84802"/>
            <a:chExt cx="4017813" cy="3103460"/>
          </a:xfrm>
        </p:grpSpPr>
        <p:pic>
          <p:nvPicPr>
            <p:cNvPr id="10" name="Picture 8" descr="Image result for january 2019 calendar">
              <a:extLst>
                <a:ext uri="{FF2B5EF4-FFF2-40B4-BE49-F238E27FC236}">
                  <a16:creationId xmlns:a16="http://schemas.microsoft.com/office/drawing/2014/main" xmlns="" id="{5A0C8B35-1A51-4624-B625-C18605AD7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145" y="84802"/>
              <a:ext cx="4017813" cy="3103460"/>
            </a:xfrm>
            <a:prstGeom prst="rect">
              <a:avLst/>
            </a:prstGeom>
            <a:noFill/>
            <a:ln w="57150">
              <a:solidFill>
                <a:srgbClr val="CF03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C49C319-6AFF-4701-A41D-9813BF819C5C}"/>
                </a:ext>
              </a:extLst>
            </p:cNvPr>
            <p:cNvSpPr/>
            <p:nvPr/>
          </p:nvSpPr>
          <p:spPr>
            <a:xfrm flipV="1">
              <a:off x="9381955" y="1782431"/>
              <a:ext cx="1016310" cy="272945"/>
            </a:xfrm>
            <a:prstGeom prst="rect">
              <a:avLst/>
            </a:prstGeom>
            <a:solidFill>
              <a:srgbClr val="CF0360"/>
            </a:solidFill>
            <a:ln>
              <a:solidFill>
                <a:srgbClr val="CF03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591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554" y="1582725"/>
            <a:ext cx="9666051" cy="2216149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On-site preparation for section 5 and section 8 inspections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7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09" y="513513"/>
            <a:ext cx="8994775" cy="1325563"/>
          </a:xfrm>
        </p:spPr>
        <p:txBody>
          <a:bodyPr>
            <a:normAutofit/>
          </a:bodyPr>
          <a:lstStyle/>
          <a:p>
            <a:r>
              <a:rPr lang="en-GB" dirty="0"/>
              <a:t>Proposal for pre-inspection preparation on the school site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113" y="1709604"/>
            <a:ext cx="10030078" cy="44403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In order to allow </a:t>
            </a:r>
            <a:r>
              <a:rPr lang="en-GB" b="1" dirty="0"/>
              <a:t>better communication </a:t>
            </a:r>
            <a:r>
              <a:rPr lang="en-GB" dirty="0"/>
              <a:t>between the lead inspector and the school, and to give the school a clear </a:t>
            </a:r>
            <a:r>
              <a:rPr lang="en-GB" b="1" dirty="0"/>
              <a:t>role in preparation</a:t>
            </a:r>
            <a:r>
              <a:rPr lang="en-GB" dirty="0"/>
              <a:t>, we are proposing that pre-inspection </a:t>
            </a:r>
            <a:r>
              <a:rPr lang="en-GB" b="1" dirty="0"/>
              <a:t>preparation takes place on site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The proposal involves the inspector                          arriving on site the afternoon before the                        inspection.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The intention is to enable inspectors                              and leaders to </a:t>
            </a:r>
            <a:r>
              <a:rPr lang="en-GB" b="1" dirty="0"/>
              <a:t>plan the inspection              collaboratively </a:t>
            </a:r>
            <a:r>
              <a:rPr lang="en-GB" dirty="0"/>
              <a:t>wherever possible.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35</a:t>
            </a:fld>
            <a:endParaRPr lang="en-GB" b="1" dirty="0"/>
          </a:p>
        </p:txBody>
      </p:sp>
      <p:pic>
        <p:nvPicPr>
          <p:cNvPr id="2050" name="Picture 2" descr="Discussion, Session, White Male, 3D Model, Isolated, 3D">
            <a:extLst>
              <a:ext uri="{FF2B5EF4-FFF2-40B4-BE49-F238E27FC236}">
                <a16:creationId xmlns:a16="http://schemas.microsoft.com/office/drawing/2014/main" xmlns="" id="{C407284C-BBA4-41EE-9FFA-2C1EB4D83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694" l="5139" r="90000">
                        <a14:foregroundMark x1="6944" y1="66111" x2="8333" y2="74167"/>
                        <a14:foregroundMark x1="6250" y1="87361" x2="5139" y2="93333"/>
                        <a14:foregroundMark x1="12639" y1="95694" x2="12639" y2="95694"/>
                        <a14:foregroundMark x1="37500" y1="48611" x2="37500" y2="48611"/>
                        <a14:foregroundMark x1="52917" y1="61250" x2="52917" y2="61250"/>
                        <a14:foregroundMark x1="47222" y1="60417" x2="47222" y2="60417"/>
                        <a14:foregroundMark x1="47222" y1="60417" x2="47222" y2="60417"/>
                        <a14:foregroundMark x1="54861" y1="57222" x2="54861" y2="57222"/>
                        <a14:foregroundMark x1="50972" y1="57083" x2="50972" y2="57083"/>
                        <a14:foregroundMark x1="51528" y1="56667" x2="51528" y2="56667"/>
                        <a14:foregroundMark x1="54861" y1="56528" x2="54861" y2="56528"/>
                        <a14:backgroundMark x1="54028" y1="52500" x2="59306" y2="51111"/>
                        <a14:backgroundMark x1="80694" y1="46944" x2="75417" y2="56111"/>
                        <a14:backgroundMark x1="75417" y1="56111" x2="81250" y2="58056"/>
                        <a14:backgroundMark x1="23056" y1="81389" x2="23056" y2="84028"/>
                        <a14:backgroundMark x1="23056" y1="85833" x2="23056" y2="85833"/>
                        <a14:backgroundMark x1="53750" y1="88194" x2="54028" y2="89861"/>
                        <a14:backgroundMark x1="73750" y1="49722" x2="73750" y2="49722"/>
                        <a14:backgroundMark x1="76250" y1="46389" x2="76250" y2="46389"/>
                        <a14:backgroundMark x1="76250" y1="46389" x2="76250" y2="46389"/>
                        <a14:backgroundMark x1="76667" y1="47639" x2="77083" y2="44167"/>
                        <a14:backgroundMark x1="58333" y1="48194" x2="58333" y2="48194"/>
                        <a14:backgroundMark x1="48472" y1="56250" x2="51667" y2="50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38" r="14423"/>
          <a:stretch/>
        </p:blipFill>
        <p:spPr bwMode="auto">
          <a:xfrm>
            <a:off x="7007702" y="2772266"/>
            <a:ext cx="4153041" cy="36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7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FC500AE-36A8-462F-873F-D02282C5E5E6}"/>
              </a:ext>
            </a:extLst>
          </p:cNvPr>
          <p:cNvGrpSpPr>
            <a:grpSpLocks/>
          </p:cNvGrpSpPr>
          <p:nvPr/>
        </p:nvGrpSpPr>
        <p:grpSpPr bwMode="auto">
          <a:xfrm>
            <a:off x="5361001" y="3362078"/>
            <a:ext cx="6280981" cy="2944342"/>
            <a:chOff x="3306146" y="2780678"/>
            <a:chExt cx="5001348" cy="3201630"/>
          </a:xfrm>
        </p:grpSpPr>
        <p:pic>
          <p:nvPicPr>
            <p:cNvPr id="8" name="Picture 2" descr="Interview, Job, Icon, Job Interview, Conversation">
              <a:extLst>
                <a:ext uri="{FF2B5EF4-FFF2-40B4-BE49-F238E27FC236}">
                  <a16:creationId xmlns:a16="http://schemas.microsoft.com/office/drawing/2014/main" xmlns="" id="{94FE29D0-80D3-425D-9ABE-B540DE357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4" b="8694"/>
            <a:stretch/>
          </p:blipFill>
          <p:spPr bwMode="auto">
            <a:xfrm>
              <a:off x="3306146" y="2780678"/>
              <a:ext cx="5001348" cy="320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xmlns="" id="{44BE49D9-308F-4887-A23F-1CA11A934B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4831" y="2820406"/>
              <a:ext cx="2006063" cy="796964"/>
              <a:chOff x="4954831" y="2820406"/>
              <a:chExt cx="2006063" cy="796964"/>
            </a:xfrm>
          </p:grpSpPr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xmlns="" id="{38022D23-F640-481D-A650-A8350AF8B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4831" y="2820406"/>
                <a:ext cx="983526" cy="79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8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GB" altLang="en-US" sz="13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Let’s talk quality of education</a:t>
                </a:r>
              </a:p>
            </p:txBody>
          </p:sp>
          <p:sp>
            <p:nvSpPr>
              <p:cNvPr id="11" name="TextBox 1">
                <a:extLst>
                  <a:ext uri="{FF2B5EF4-FFF2-40B4-BE49-F238E27FC236}">
                    <a16:creationId xmlns:a16="http://schemas.microsoft.com/office/drawing/2014/main" xmlns="" id="{56664564-A098-4215-8B87-CC671D9DB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3938" y="2992808"/>
                <a:ext cx="926956" cy="294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8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2092B6"/>
                  </a:buClr>
                  <a:buFont typeface="Arial" panose="020B0604020202020204" pitchFamily="34" charset="0"/>
                  <a:buChar char="•"/>
                  <a:defRPr>
                    <a:solidFill>
                      <a:srgbClr val="221E5B"/>
                    </a:solidFill>
                    <a:latin typeface="Tahoma" panose="020B0604030504040204" pitchFamily="34" charset="0"/>
                    <a:cs typeface="Tahoma" panose="020B060403050404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r>
                  <a:rPr lang="en-GB" altLang="en-US" sz="13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Okay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85" y="454137"/>
            <a:ext cx="8994775" cy="1325563"/>
          </a:xfrm>
        </p:spPr>
        <p:txBody>
          <a:bodyPr>
            <a:normAutofit/>
          </a:bodyPr>
          <a:lstStyle/>
          <a:p>
            <a:r>
              <a:rPr lang="en-GB" dirty="0"/>
              <a:t>The proposed framework: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85" y="1445759"/>
            <a:ext cx="10166968" cy="5371545"/>
          </a:xfrm>
        </p:spPr>
        <p:txBody>
          <a:bodyPr>
            <a:normAutofit/>
          </a:bodyPr>
          <a:lstStyle/>
          <a:p>
            <a:pPr marL="266700" indent="-266700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puts the </a:t>
            </a:r>
            <a:r>
              <a:rPr lang="en-GB" b="1" dirty="0"/>
              <a:t>curriculum at the heart</a:t>
            </a:r>
            <a:r>
              <a:rPr lang="en-GB" dirty="0"/>
              <a:t> of the new framework, bringing the focus of inspection back to the substance of education.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>
                <a:solidFill>
                  <a:srgbClr val="002060"/>
                </a:solidFill>
              </a:rPr>
              <a:t>does not include separate judgements on ‘teaching, learning  and assessment’, and ‘outcomes.’                                      Instead these </a:t>
            </a:r>
            <a:r>
              <a:rPr lang="en-GB" dirty="0"/>
              <a:t>are considered as                                          part of a broader view on                                               </a:t>
            </a:r>
            <a:r>
              <a:rPr lang="en-GB" b="1" dirty="0"/>
              <a:t>the quality of education                                            </a:t>
            </a:r>
            <a:r>
              <a:rPr lang="en-GB" dirty="0"/>
              <a:t>pupils receive. </a:t>
            </a:r>
          </a:p>
          <a:p>
            <a:pPr marL="177800" indent="0">
              <a:buSzPct val="140000"/>
              <a:buNone/>
            </a:pPr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4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470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554" y="2232463"/>
            <a:ext cx="9666051" cy="2216149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/>
              <a:t>The proposed judgement areas</a:t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/>
              <a:t>Slide </a:t>
            </a:r>
            <a:fld id="{5F4C8201-D8A8-417D-8A18-42E93E6C5D4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6</a:t>
            </a:fld>
            <a:endParaRPr lang="en-GB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9C7503D-239A-4B82-AA66-25A61B60C441}"/>
              </a:ext>
            </a:extLst>
          </p:cNvPr>
          <p:cNvGrpSpPr/>
          <p:nvPr/>
        </p:nvGrpSpPr>
        <p:grpSpPr>
          <a:xfrm>
            <a:off x="747747" y="1255183"/>
            <a:ext cx="10808149" cy="4973296"/>
            <a:chOff x="747747" y="1255183"/>
            <a:chExt cx="10808149" cy="4973296"/>
          </a:xfrm>
        </p:grpSpPr>
        <p:sp>
          <p:nvSpPr>
            <p:cNvPr id="7" name="Rectangle 6"/>
            <p:cNvSpPr/>
            <p:nvPr/>
          </p:nvSpPr>
          <p:spPr>
            <a:xfrm>
              <a:off x="928958" y="1908174"/>
              <a:ext cx="4663744" cy="4116664"/>
            </a:xfrm>
            <a:prstGeom prst="rect">
              <a:avLst/>
            </a:prstGeom>
            <a:solidFill>
              <a:srgbClr val="009A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Quality of education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37073" y="3268187"/>
              <a:ext cx="5516726" cy="1282937"/>
            </a:xfrm>
            <a:prstGeom prst="rect">
              <a:avLst/>
            </a:prstGeom>
            <a:solidFill>
              <a:srgbClr val="D13D6A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 development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37073" y="4660742"/>
              <a:ext cx="5516726" cy="1364096"/>
            </a:xfrm>
            <a:prstGeom prst="rect">
              <a:avLst/>
            </a:prstGeom>
            <a:solidFill>
              <a:srgbClr val="8AB23E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Leadership and management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37073" y="1908174"/>
              <a:ext cx="5516726" cy="1270729"/>
            </a:xfrm>
            <a:prstGeom prst="rect">
              <a:avLst/>
            </a:prstGeom>
            <a:solidFill>
              <a:srgbClr val="9B5BA5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Behaviour and attitudes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7747" y="1590831"/>
              <a:ext cx="10808149" cy="4637648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1323" y="1255183"/>
              <a:ext cx="3971499" cy="54337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Overall effectiveness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03CD26-75E9-47F1-A105-801B551D839A}"/>
              </a:ext>
            </a:extLst>
          </p:cNvPr>
          <p:cNvSpPr/>
          <p:nvPr/>
        </p:nvSpPr>
        <p:spPr>
          <a:xfrm>
            <a:off x="9692778" y="274480"/>
            <a:ext cx="1946246" cy="89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615" y="155650"/>
            <a:ext cx="977877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EIF 2019 – proposed inspection judgements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26DF88-8047-47BC-9FC9-07EFF1DFE5DB}"/>
              </a:ext>
            </a:extLst>
          </p:cNvPr>
          <p:cNvSpPr/>
          <p:nvPr/>
        </p:nvSpPr>
        <p:spPr>
          <a:xfrm>
            <a:off x="427839" y="6317762"/>
            <a:ext cx="11467750" cy="540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1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DGAT 22 May 2019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8201-D8A8-417D-8A18-42E93E6C5D44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DCEA48D-7101-4629-8FD9-D6C396ED098B}"/>
              </a:ext>
            </a:extLst>
          </p:cNvPr>
          <p:cNvGrpSpPr/>
          <p:nvPr/>
        </p:nvGrpSpPr>
        <p:grpSpPr>
          <a:xfrm>
            <a:off x="-80384" y="1"/>
            <a:ext cx="12272385" cy="6875954"/>
            <a:chOff x="-80384" y="1"/>
            <a:chExt cx="12272385" cy="687595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626BF5B-0D4A-476F-85C8-26141BBA3187}"/>
                </a:ext>
              </a:extLst>
            </p:cNvPr>
            <p:cNvGrpSpPr/>
            <p:nvPr/>
          </p:nvGrpSpPr>
          <p:grpSpPr>
            <a:xfrm>
              <a:off x="4734391" y="1"/>
              <a:ext cx="7457610" cy="6857999"/>
              <a:chOff x="4734391" y="1"/>
              <a:chExt cx="7457610" cy="685799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96" r="843" b="62788"/>
              <a:stretch/>
            </p:blipFill>
            <p:spPr>
              <a:xfrm>
                <a:off x="4734392" y="1"/>
                <a:ext cx="7457609" cy="3428999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A328F18-B0C0-4491-99F9-9C4A37AC0F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96" t="20378" r="843" b="62788"/>
              <a:stretch/>
            </p:blipFill>
            <p:spPr>
              <a:xfrm>
                <a:off x="4734391" y="3429000"/>
                <a:ext cx="7457609" cy="342900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FAB705-7B02-4539-BCB1-6577185D4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65"/>
            <a:stretch/>
          </p:blipFill>
          <p:spPr>
            <a:xfrm>
              <a:off x="-80384" y="1"/>
              <a:ext cx="5994623" cy="687595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5E65B5-B86C-48D7-B2AD-7458548C6659}"/>
              </a:ext>
            </a:extLst>
          </p:cNvPr>
          <p:cNvSpPr txBox="1"/>
          <p:nvPr/>
        </p:nvSpPr>
        <p:spPr>
          <a:xfrm>
            <a:off x="6587590" y="2315306"/>
            <a:ext cx="4766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‘…an evolution, not a revolution.’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65553F-5744-48D3-9974-DDCFE3EE6DD9}"/>
              </a:ext>
            </a:extLst>
          </p:cNvPr>
          <p:cNvSpPr txBox="1"/>
          <p:nvPr/>
        </p:nvSpPr>
        <p:spPr>
          <a:xfrm>
            <a:off x="6329993" y="5233709"/>
            <a:ext cx="52814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Amanda Spielman on the 2019 inspection framework (Wellington Festival of Education, 2018)</a:t>
            </a:r>
          </a:p>
        </p:txBody>
      </p:sp>
    </p:spTree>
    <p:extLst>
      <p:ext uri="{BB962C8B-B14F-4D97-AF65-F5344CB8AC3E}">
        <p14:creationId xmlns:p14="http://schemas.microsoft.com/office/powerpoint/2010/main" val="32097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8</a:t>
            </a:fld>
            <a:endParaRPr lang="en-GB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06FCC2-B840-449C-B3A3-2431EC33E9F6}"/>
              </a:ext>
            </a:extLst>
          </p:cNvPr>
          <p:cNvGrpSpPr/>
          <p:nvPr/>
        </p:nvGrpSpPr>
        <p:grpSpPr>
          <a:xfrm>
            <a:off x="503375" y="1498975"/>
            <a:ext cx="11103460" cy="4642745"/>
            <a:chOff x="503375" y="1498975"/>
            <a:chExt cx="11103460" cy="4642745"/>
          </a:xfrm>
        </p:grpSpPr>
        <p:sp>
          <p:nvSpPr>
            <p:cNvPr id="7" name="Rectangle 6"/>
            <p:cNvSpPr/>
            <p:nvPr/>
          </p:nvSpPr>
          <p:spPr>
            <a:xfrm>
              <a:off x="7030157" y="2068205"/>
              <a:ext cx="4308402" cy="865688"/>
            </a:xfrm>
            <a:prstGeom prst="rect">
              <a:avLst/>
            </a:prstGeom>
            <a:solidFill>
              <a:srgbClr val="2092B6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Quality of education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30157" y="4084040"/>
              <a:ext cx="4308402" cy="863704"/>
            </a:xfrm>
            <a:prstGeom prst="rect">
              <a:avLst/>
            </a:prstGeom>
            <a:solidFill>
              <a:srgbClr val="D13D6A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 development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30157" y="5089973"/>
              <a:ext cx="4308403" cy="865688"/>
            </a:xfrm>
            <a:prstGeom prst="rect">
              <a:avLst/>
            </a:prstGeom>
            <a:solidFill>
              <a:srgbClr val="8AB23E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Leadership and management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30157" y="3076122"/>
              <a:ext cx="4308402" cy="865689"/>
            </a:xfrm>
            <a:prstGeom prst="rect">
              <a:avLst/>
            </a:prstGeom>
            <a:solidFill>
              <a:srgbClr val="9B5BA5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Behaviour and attitudes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3492" y="2135988"/>
              <a:ext cx="4337536" cy="860607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Teaching, learning and assessment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3493" y="4040159"/>
              <a:ext cx="4337536" cy="858634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01600">
                <a:srgbClr val="FFCCCC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 development, behaviour and welfare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3492" y="5075675"/>
              <a:ext cx="4337537" cy="860607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Leadership and management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3492" y="3173477"/>
              <a:ext cx="4337537" cy="689800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rgbClr val="221E5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Outcomes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3375" y="1919211"/>
              <a:ext cx="4844955" cy="422250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61880" y="1919211"/>
              <a:ext cx="4844955" cy="422250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40102" y="1509235"/>
              <a:ext cx="3971499" cy="49473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Overall effectiveness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98607" y="1498975"/>
              <a:ext cx="3971499" cy="49473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Overall effectiveness</a:t>
              </a:r>
            </a:p>
          </p:txBody>
        </p:sp>
        <p:cxnSp>
          <p:nvCxnSpPr>
            <p:cNvPr id="23" name="Straight Arrow Connector 22"/>
            <p:cNvCxnSpPr>
              <a:stCxn id="11" idx="3"/>
            </p:cNvCxnSpPr>
            <p:nvPr/>
          </p:nvCxnSpPr>
          <p:spPr>
            <a:xfrm flipV="1">
              <a:off x="5071028" y="2501049"/>
              <a:ext cx="1959129" cy="65243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4" idx="3"/>
            </p:cNvCxnSpPr>
            <p:nvPr/>
          </p:nvCxnSpPr>
          <p:spPr>
            <a:xfrm flipV="1">
              <a:off x="5071029" y="2612481"/>
              <a:ext cx="1959128" cy="905896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3"/>
              <a:endCxn id="10" idx="1"/>
            </p:cNvCxnSpPr>
            <p:nvPr/>
          </p:nvCxnSpPr>
          <p:spPr>
            <a:xfrm flipV="1">
              <a:off x="5071029" y="3508967"/>
              <a:ext cx="1959128" cy="960509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3"/>
              <a:endCxn id="8" idx="1"/>
            </p:cNvCxnSpPr>
            <p:nvPr/>
          </p:nvCxnSpPr>
          <p:spPr>
            <a:xfrm>
              <a:off x="5071029" y="4469476"/>
              <a:ext cx="1959128" cy="46416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3" idx="3"/>
              <a:endCxn id="9" idx="1"/>
            </p:cNvCxnSpPr>
            <p:nvPr/>
          </p:nvCxnSpPr>
          <p:spPr>
            <a:xfrm>
              <a:off x="5071029" y="5505979"/>
              <a:ext cx="1959128" cy="16838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AD8DC22-8CC2-41A7-98DF-046D38AAA348}"/>
              </a:ext>
            </a:extLst>
          </p:cNvPr>
          <p:cNvSpPr/>
          <p:nvPr/>
        </p:nvSpPr>
        <p:spPr>
          <a:xfrm>
            <a:off x="9692778" y="274480"/>
            <a:ext cx="1946246" cy="89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615" y="270811"/>
            <a:ext cx="977877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dirty="0"/>
              <a:t>Judgement areas: evolution, not revolution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C759862-7BD1-4C50-8380-D9A903D95296}"/>
              </a:ext>
            </a:extLst>
          </p:cNvPr>
          <p:cNvSpPr/>
          <p:nvPr/>
        </p:nvSpPr>
        <p:spPr>
          <a:xfrm>
            <a:off x="427839" y="6317762"/>
            <a:ext cx="11467750" cy="540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0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777" y="437954"/>
            <a:ext cx="8994775" cy="1325563"/>
          </a:xfrm>
        </p:spPr>
        <p:txBody>
          <a:bodyPr>
            <a:normAutofit/>
          </a:bodyPr>
          <a:lstStyle/>
          <a:p>
            <a:r>
              <a:rPr lang="en-GB" dirty="0"/>
              <a:t>What is staying the same?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777" y="1493851"/>
            <a:ext cx="10062446" cy="47855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Inspectors will continue to make an </a:t>
            </a:r>
            <a:r>
              <a:rPr lang="en-GB" b="1" dirty="0"/>
              <a:t>overall effectiveness </a:t>
            </a:r>
            <a:r>
              <a:rPr lang="en-GB" dirty="0"/>
              <a:t>judgement.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On s5 inspections, inspectors will continue to make judgements about </a:t>
            </a:r>
            <a:r>
              <a:rPr lang="en-GB" b="1" dirty="0"/>
              <a:t>early years </a:t>
            </a:r>
            <a:r>
              <a:rPr lang="en-GB" dirty="0"/>
              <a:t>and </a:t>
            </a:r>
            <a:r>
              <a:rPr lang="en-GB" b="1" dirty="0"/>
              <a:t>sixth form </a:t>
            </a:r>
            <a:r>
              <a:rPr lang="en-GB" dirty="0"/>
              <a:t>in schools where they exist.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b="1" dirty="0"/>
              <a:t>Four-point grading scale</a:t>
            </a:r>
            <a:r>
              <a:rPr lang="en-GB" dirty="0"/>
              <a:t> (outstanding; good; RI; inadequate).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40000"/>
            </a:pPr>
            <a:r>
              <a:rPr lang="en-GB" dirty="0"/>
              <a:t>Section 8 inspections of good schools (currently called ‘shorts’) will continue to start from </a:t>
            </a:r>
            <a:r>
              <a:rPr lang="en-GB" b="1" dirty="0"/>
              <a:t>the assumption that the school remains good.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DGAT 22 May 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</a:t>
            </a:r>
            <a:r>
              <a:rPr lang="en-GB" dirty="0"/>
              <a:t> </a:t>
            </a:r>
            <a:fld id="{5F4C8201-D8A8-417D-8A18-42E93E6C5D44}" type="slidenum">
              <a:rPr lang="en-GB" b="1" smtClean="0"/>
              <a:pPr/>
              <a:t>9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1997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B706EACD-EA6B-4E7B-95B6-07E411A3DD26}" vid="{96BCBDBA-7755-4F72-92EE-F736C6CD04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127</TotalTime>
  <Words>1813</Words>
  <Application>Microsoft Office PowerPoint</Application>
  <PresentationFormat>Widescreen</PresentationFormat>
  <Paragraphs>276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Office Theme</vt:lpstr>
      <vt:lpstr>Ofsted Update  Education Inspection Framework</vt:lpstr>
      <vt:lpstr>The new framework will be one of the main ways in which we implement Ofsted’s strategy</vt:lpstr>
      <vt:lpstr>The case for change </vt:lpstr>
      <vt:lpstr>The proposed framework:</vt:lpstr>
      <vt:lpstr>The proposed judgement areas  </vt:lpstr>
      <vt:lpstr>EIF 2019 – proposed inspection judgements</vt:lpstr>
      <vt:lpstr>PowerPoint Presentation</vt:lpstr>
      <vt:lpstr>Judgement areas: evolution, not revolution</vt:lpstr>
      <vt:lpstr>What is staying the same? </vt:lpstr>
      <vt:lpstr>A continued sharp focus on safeguarding</vt:lpstr>
      <vt:lpstr>The quality of education </vt:lpstr>
      <vt:lpstr>The importance of the curriculum</vt:lpstr>
      <vt:lpstr>The curriculum is at the heart of the proposed new framework: Ofsted’s working definition… </vt:lpstr>
      <vt:lpstr>The curriculum  </vt:lpstr>
      <vt:lpstr>Has the content of the curriculum been learned long term?</vt:lpstr>
      <vt:lpstr>PowerPoint Presentation</vt:lpstr>
      <vt:lpstr>PowerPoint Presentation</vt:lpstr>
      <vt:lpstr>A new ‘quality of education’ judgement </vt:lpstr>
      <vt:lpstr>Common questions</vt:lpstr>
      <vt:lpstr>What is a high-quality curriculum for early reading?</vt:lpstr>
      <vt:lpstr>Progress in early reading – why is it so important to get the curriculum right?</vt:lpstr>
      <vt:lpstr>Behaviour and attitudes and personal development   </vt:lpstr>
      <vt:lpstr>‘Personal development’ and ‘behaviour and attitudes’</vt:lpstr>
      <vt:lpstr>Judging behaviour and attitudes</vt:lpstr>
      <vt:lpstr>Judging personal development</vt:lpstr>
      <vt:lpstr>Leadership and management  </vt:lpstr>
      <vt:lpstr>Judgements: Leadership and management</vt:lpstr>
      <vt:lpstr>Helping to reduce workload  </vt:lpstr>
      <vt:lpstr>Helping to reduce workload  </vt:lpstr>
      <vt:lpstr>Helping to reduce workload  </vt:lpstr>
      <vt:lpstr>Proposed changes to section 8 inspections of good schools  </vt:lpstr>
      <vt:lpstr>Proposed changes to section 8</vt:lpstr>
      <vt:lpstr>Proposed changes to section 8</vt:lpstr>
      <vt:lpstr>On-site preparation for section 5 and section 8 inspections</vt:lpstr>
      <vt:lpstr>Proposal for pre-inspection preparation on the school site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Ofsted Update</dc:title>
  <dc:creator>Molly Wilson</dc:creator>
  <cp:lastModifiedBy>Helen Springett</cp:lastModifiedBy>
  <cp:revision>4</cp:revision>
  <cp:lastPrinted>2019-05-17T08:33:08Z</cp:lastPrinted>
  <dcterms:created xsi:type="dcterms:W3CDTF">2019-01-15T09:31:58Z</dcterms:created>
  <dcterms:modified xsi:type="dcterms:W3CDTF">2019-05-22T12:06:06Z</dcterms:modified>
</cp:coreProperties>
</file>