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7" r:id="rId4"/>
    <p:sldId id="262" r:id="rId5"/>
    <p:sldId id="263" r:id="rId6"/>
    <p:sldId id="270" r:id="rId7"/>
    <p:sldId id="271" r:id="rId8"/>
    <p:sldId id="273" r:id="rId9"/>
    <p:sldId id="272" r:id="rId10"/>
    <p:sldId id="276" r:id="rId11"/>
    <p:sldId id="275" r:id="rId12"/>
    <p:sldId id="277" r:id="rId13"/>
    <p:sldId id="279" r:id="rId14"/>
    <p:sldId id="269" r:id="rId15"/>
    <p:sldId id="280" r:id="rId16"/>
    <p:sldId id="281" r:id="rId17"/>
    <p:sldId id="282" r:id="rId18"/>
    <p:sldId id="283" r:id="rId19"/>
    <p:sldId id="284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4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41666" y="2870411"/>
            <a:ext cx="115718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Connectedness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</a:t>
            </a:r>
            <a:r>
              <a:rPr lang="en-GB" sz="4000" b="1" dirty="0" smtClean="0">
                <a:solidFill>
                  <a:srgbClr val="816CAE"/>
                </a:solidFill>
              </a:rPr>
              <a:t>2</a:t>
            </a:r>
            <a:endParaRPr lang="en-GB" sz="4000" b="1" dirty="0">
              <a:solidFill>
                <a:srgbClr val="816CAE"/>
              </a:solidFill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20" y="2644485"/>
            <a:ext cx="2399892" cy="3387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0"/>
          <a:stretch/>
        </p:blipFill>
        <p:spPr>
          <a:xfrm>
            <a:off x="0" y="0"/>
            <a:ext cx="12192000" cy="24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331509"/>
            <a:ext cx="10793972" cy="1088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b="1" i="1" dirty="0" err="1"/>
              <a:t>Ajwain</a:t>
            </a:r>
            <a:r>
              <a:rPr lang="en-US" sz="5200" b="1" dirty="0"/>
              <a:t>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seed-like fruit that tastes a bit like aniseed or caraway. Also known as carom.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4" y="491186"/>
            <a:ext cx="871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050" name="Picture 2" descr="Ajwain Bishop'S Weed Seeds - Free photo o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14124" r="20328" b="3699"/>
          <a:stretch/>
        </p:blipFill>
        <p:spPr bwMode="auto">
          <a:xfrm>
            <a:off x="559828" y="3538651"/>
            <a:ext cx="2712401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6073" y="3584820"/>
            <a:ext cx="823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your family cook with anything similar to this?</a:t>
            </a:r>
          </a:p>
          <a:p>
            <a:endParaRPr lang="en-US" sz="2400" dirty="0" smtClean="0"/>
          </a:p>
          <a:p>
            <a:r>
              <a:rPr lang="en-US" sz="2400" dirty="0" smtClean="0"/>
              <a:t>Does your family have any dishes from your culture that they cook at home?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your family eat on special occasions?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8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626707"/>
            <a:ext cx="10793972" cy="819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700" b="1" i="1" dirty="0" err="1"/>
              <a:t>Lamagaia</a:t>
            </a:r>
            <a:r>
              <a:rPr lang="en-US" sz="4700" b="1" dirty="0"/>
              <a:t> </a:t>
            </a:r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bearded vulture</a:t>
            </a:r>
            <a:endParaRPr lang="en-GB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4" y="491186"/>
            <a:ext cx="8233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16504" y="3742613"/>
            <a:ext cx="6094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other stories or superstitions have birds in them?</a:t>
            </a:r>
          </a:p>
          <a:p>
            <a:r>
              <a:rPr lang="en-US" sz="2400" dirty="0" smtClean="0"/>
              <a:t>What do birds represent in these stories?</a:t>
            </a:r>
          </a:p>
          <a:p>
            <a:r>
              <a:rPr lang="en-US" sz="2400" dirty="0" smtClean="0"/>
              <a:t>What might the </a:t>
            </a:r>
            <a:r>
              <a:rPr lang="en-US" sz="2400" dirty="0" err="1" smtClean="0"/>
              <a:t>Lamagaia</a:t>
            </a:r>
            <a:r>
              <a:rPr lang="en-US" sz="2400" dirty="0" smtClean="0"/>
              <a:t> bird represent to Asha and </a:t>
            </a:r>
            <a:r>
              <a:rPr lang="en-US" sz="2400" dirty="0" err="1" smtClean="0"/>
              <a:t>Nanijee</a:t>
            </a:r>
            <a:r>
              <a:rPr lang="en-US" sz="2400" dirty="0" smtClean="0"/>
              <a:t>?</a:t>
            </a:r>
            <a:endParaRPr lang="en-GB" sz="2400" dirty="0"/>
          </a:p>
        </p:txBody>
      </p:sp>
      <p:pic>
        <p:nvPicPr>
          <p:cNvPr id="2052" name="Picture 4" descr="File:Bartgeier Gypaetus barbatus front Richard Bartz.jp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50" y="2029105"/>
            <a:ext cx="1938684" cy="28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+ Free Bearded Vulture &amp; Vulture Photos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" y="3625258"/>
            <a:ext cx="2841171" cy="21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626707"/>
            <a:ext cx="10793972" cy="819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Which religions are practiced in India?</a:t>
            </a:r>
            <a:endParaRPr lang="en-GB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4" y="491186"/>
            <a:ext cx="815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9828" y="3229142"/>
            <a:ext cx="6094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Hinduism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Islam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Christianity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Buddhism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Sikhism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306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5" y="491186"/>
            <a:ext cx="8127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098" name="Picture 2" descr="File:Himalayas Map Slovenian.png - Wikimedia Common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76" y="1479052"/>
            <a:ext cx="6393655" cy="45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243886" y="2253182"/>
            <a:ext cx="5124757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157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6146" name="Picture 2" descr="Small Knitted Rainbow Rib Tea Cosy Pride - Suitable For 1-2 Cup Teapo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 b="19918"/>
          <a:stretch/>
        </p:blipFill>
        <p:spPr bwMode="auto">
          <a:xfrm>
            <a:off x="838200" y="2704694"/>
            <a:ext cx="3319144" cy="30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93305" y="2537716"/>
            <a:ext cx="9799982" cy="406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the story about?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What characters were in the story?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Were there any moments that stood out to you?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What were the characters’ relationships to each other</a:t>
            </a:r>
            <a:r>
              <a:rPr lang="en-US" dirty="0" smtClean="0"/>
              <a:t>?</a:t>
            </a: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93305" y="2537716"/>
            <a:ext cx="9799982" cy="4069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did young </a:t>
            </a:r>
            <a:r>
              <a:rPr lang="en-US" dirty="0" err="1"/>
              <a:t>Sita</a:t>
            </a:r>
            <a:r>
              <a:rPr lang="en-US" dirty="0"/>
              <a:t> feel at first about the little trips with her </a:t>
            </a:r>
            <a:r>
              <a:rPr lang="en-US" dirty="0" smtClean="0"/>
              <a:t>father </a:t>
            </a:r>
            <a:r>
              <a:rPr lang="en-US" dirty="0"/>
              <a:t>and the visit to Iris’s house?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can you tell?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Did </a:t>
            </a:r>
            <a:r>
              <a:rPr lang="en-US" dirty="0"/>
              <a:t>she feel the same on the drive home?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about at the end of the story?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93305" y="2675311"/>
            <a:ext cx="9799982" cy="333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Iris’s life like? Are there clues in the text?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What does the title of the story mean?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Why was that story important to </a:t>
            </a:r>
            <a:r>
              <a:rPr lang="en-US" dirty="0" err="1" smtClean="0"/>
              <a:t>Sita</a:t>
            </a:r>
            <a:r>
              <a:rPr lang="en-US" dirty="0" smtClean="0"/>
              <a:t> </a:t>
            </a:r>
            <a:r>
              <a:rPr lang="en-US" dirty="0"/>
              <a:t>and why does she remember it all these years later?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5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6009" y="3287562"/>
            <a:ext cx="9799982" cy="145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My dear new friend…</a:t>
            </a:r>
          </a:p>
          <a:p>
            <a:pPr marL="0" indent="0">
              <a:buNone/>
            </a:pP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8898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879" y="252634"/>
            <a:ext cx="8560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16CAE"/>
                </a:solidFill>
              </a:rPr>
              <a:t>The Gift of Time </a:t>
            </a:r>
          </a:p>
          <a:p>
            <a:r>
              <a:rPr lang="en-US" sz="4400" b="1" dirty="0" smtClean="0">
                <a:solidFill>
                  <a:srgbClr val="816CAE"/>
                </a:solidFill>
              </a:rPr>
              <a:t>by </a:t>
            </a:r>
            <a:r>
              <a:rPr lang="en-US" sz="4400" b="1" dirty="0" err="1" smtClean="0">
                <a:solidFill>
                  <a:srgbClr val="816CAE"/>
                </a:solidFill>
              </a:rPr>
              <a:t>Sita</a:t>
            </a:r>
            <a:r>
              <a:rPr lang="en-US" sz="4400" b="1" dirty="0" smtClean="0">
                <a:solidFill>
                  <a:srgbClr val="816CAE"/>
                </a:solidFill>
              </a:rPr>
              <a:t> </a:t>
            </a:r>
            <a:r>
              <a:rPr lang="en-US" sz="4400" b="1" dirty="0" err="1" smtClean="0">
                <a:solidFill>
                  <a:srgbClr val="816CAE"/>
                </a:solidFill>
              </a:rPr>
              <a:t>Brahmachari</a:t>
            </a:r>
            <a:endParaRPr lang="en-US" sz="2800" dirty="0"/>
          </a:p>
          <a:p>
            <a:endParaRPr lang="en-GB" sz="32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589352" y="2650207"/>
            <a:ext cx="9799982" cy="347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Community circles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Smallest circle: Your closest </a:t>
            </a:r>
            <a:r>
              <a:rPr lang="en-US" sz="7200" dirty="0"/>
              <a:t>friends and family </a:t>
            </a:r>
            <a:r>
              <a:rPr lang="en-US" sz="7200" dirty="0" smtClean="0"/>
              <a:t>members</a:t>
            </a:r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Medium circle: Your local communities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Largest circle: Your global communities</a:t>
            </a:r>
          </a:p>
          <a:p>
            <a:pPr marL="0" indent="0">
              <a:buNone/>
            </a:pPr>
            <a:endParaRPr lang="en-GB" sz="7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4342" r="7049" b="10761"/>
          <a:stretch/>
        </p:blipFill>
        <p:spPr bwMode="auto">
          <a:xfrm>
            <a:off x="390305" y="2537716"/>
            <a:ext cx="2808743" cy="3337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6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we mean when we talk about </a:t>
            </a:r>
            <a:r>
              <a:rPr lang="en-GB" dirty="0" smtClean="0"/>
              <a:t>“connecting” </a:t>
            </a:r>
            <a:r>
              <a:rPr lang="en-GB" dirty="0"/>
              <a:t>with someone?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Can anyone give an example of how they connect with a friend? How about a family member?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 </a:t>
            </a:r>
            <a:r>
              <a:rPr lang="en-GB" dirty="0"/>
              <a:t>is connecting with each other important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54285" y="551915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6009" y="3287562"/>
            <a:ext cx="9799982" cy="145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Asking for help</a:t>
            </a:r>
          </a:p>
          <a:p>
            <a:pPr marL="0" indent="0">
              <a:buNone/>
            </a:pPr>
            <a:endParaRPr lang="en-GB" sz="7200" dirty="0"/>
          </a:p>
        </p:txBody>
      </p:sp>
      <p:sp>
        <p:nvSpPr>
          <p:cNvPr id="8" name="AutoShape 6" descr="Help Message Icons - Download Free Vector Icons | Noun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elp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elp Icons - Download Free Vector Icons | Noun Project"/>
          <p:cNvSpPr>
            <a:spLocks noChangeAspect="1" noChangeArrowheads="1"/>
          </p:cNvSpPr>
          <p:nvPr/>
        </p:nvSpPr>
        <p:spPr bwMode="auto">
          <a:xfrm>
            <a:off x="7449571" y="3690753"/>
            <a:ext cx="2052237" cy="20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Oval Callout 13"/>
          <p:cNvSpPr/>
          <p:nvPr/>
        </p:nvSpPr>
        <p:spPr>
          <a:xfrm>
            <a:off x="7605422" y="2431350"/>
            <a:ext cx="3792772" cy="2920717"/>
          </a:xfrm>
          <a:prstGeom prst="wedgeEllipseCallout">
            <a:avLst>
              <a:gd name="adj1" fmla="val -50602"/>
              <a:gd name="adj2" fmla="val 49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20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96009" y="3287562"/>
            <a:ext cx="9799982" cy="145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/>
              <a:t>Alone time</a:t>
            </a:r>
          </a:p>
          <a:p>
            <a:pPr marL="0" indent="0">
              <a:buNone/>
            </a:pPr>
            <a:endParaRPr lang="en-GB" sz="7200" b="1" dirty="0"/>
          </a:p>
        </p:txBody>
      </p:sp>
      <p:sp>
        <p:nvSpPr>
          <p:cNvPr id="8" name="Cloud Callout 7"/>
          <p:cNvSpPr/>
          <p:nvPr/>
        </p:nvSpPr>
        <p:spPr>
          <a:xfrm>
            <a:off x="6583017" y="2210463"/>
            <a:ext cx="4856156" cy="3327386"/>
          </a:xfrm>
          <a:prstGeom prst="cloudCallout">
            <a:avLst>
              <a:gd name="adj1" fmla="val -51670"/>
              <a:gd name="adj2" fmla="val 50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/>
              <a:t>…</a:t>
            </a:r>
            <a:endParaRPr lang="en-GB" sz="11500" b="1" dirty="0"/>
          </a:p>
        </p:txBody>
      </p:sp>
    </p:spTree>
    <p:extLst>
      <p:ext uri="{BB962C8B-B14F-4D97-AF65-F5344CB8AC3E}">
        <p14:creationId xmlns:p14="http://schemas.microsoft.com/office/powerpoint/2010/main" val="20610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dirty="0"/>
              <a:t>did it feel during lockdown when you couldn’t see your friends?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Did you find other ways of connecting with people when you couldn’t see them? 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does it </a:t>
            </a:r>
            <a:r>
              <a:rPr lang="en-GB" dirty="0" smtClean="0"/>
              <a:t>feel to connect with each other </a:t>
            </a:r>
            <a:r>
              <a:rPr lang="en-GB" dirty="0"/>
              <a:t>now we are back at school? 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4285" y="551915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26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53182"/>
            <a:ext cx="513292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 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dirty="0"/>
          </a:p>
          <a:p>
            <a:pPr marL="0" indent="0">
              <a:buNone/>
            </a:pPr>
            <a:r>
              <a:rPr lang="en-US" dirty="0"/>
              <a:t>Page </a:t>
            </a:r>
            <a:r>
              <a:rPr lang="en-US" dirty="0" smtClean="0"/>
              <a:t>80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844" y="491186"/>
            <a:ext cx="811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The </a:t>
            </a:r>
            <a:r>
              <a:rPr lang="en-US" sz="4000" b="1" dirty="0" err="1" smtClean="0">
                <a:solidFill>
                  <a:srgbClr val="816CAE"/>
                </a:solidFill>
              </a:rPr>
              <a:t>Lamagaia</a:t>
            </a:r>
            <a:r>
              <a:rPr lang="en-US" sz="4000" b="1" dirty="0" smtClean="0">
                <a:solidFill>
                  <a:srgbClr val="816CAE"/>
                </a:solidFill>
              </a:rPr>
              <a:t> Nest by </a:t>
            </a:r>
            <a:r>
              <a:rPr lang="en-US" sz="4000" b="1" dirty="0" err="1" smtClean="0">
                <a:solidFill>
                  <a:srgbClr val="816CAE"/>
                </a:solidFill>
              </a:rPr>
              <a:t>Jasbinder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 err="1" smtClean="0">
                <a:solidFill>
                  <a:srgbClr val="816CAE"/>
                </a:solidFill>
              </a:rPr>
              <a:t>Bilan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13" name="Picture 12" descr="File:Himalaya Map.jpg - Wikimedia Comm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" y="2554710"/>
            <a:ext cx="4052893" cy="3212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541690"/>
            <a:ext cx="9557391" cy="395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was the </a:t>
            </a:r>
            <a:r>
              <a:rPr lang="en-GB" dirty="0" smtClean="0"/>
              <a:t>story </a:t>
            </a:r>
            <a:r>
              <a:rPr lang="en-GB" dirty="0"/>
              <a:t>about?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any parts you particularly liked?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Where is the story set?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does the writer describe the landscape?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08845" y="491186"/>
            <a:ext cx="834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541690"/>
            <a:ext cx="9557391" cy="395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Are there any words from other languages?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anyone translate or guess their meaning?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you think a </a:t>
            </a:r>
            <a:r>
              <a:rPr lang="en-GB" dirty="0" err="1" smtClean="0"/>
              <a:t>lamagaia</a:t>
            </a:r>
            <a:r>
              <a:rPr lang="en-GB" dirty="0" smtClean="0"/>
              <a:t> bird looks like?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5" y="491186"/>
            <a:ext cx="834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398144"/>
            <a:ext cx="9557391" cy="35229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What is Asha’s relationship with </a:t>
            </a:r>
            <a:r>
              <a:rPr lang="en-GB" dirty="0" err="1" smtClean="0"/>
              <a:t>Nanijee</a:t>
            </a:r>
            <a:r>
              <a:rPr lang="en-GB" dirty="0" smtClean="0"/>
              <a:t> like?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can we tell that </a:t>
            </a:r>
            <a:r>
              <a:rPr lang="en-GB" dirty="0" err="1" smtClean="0"/>
              <a:t>Nanijee</a:t>
            </a:r>
            <a:r>
              <a:rPr lang="en-GB" dirty="0" smtClean="0"/>
              <a:t> and Asha are close and connected?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does </a:t>
            </a:r>
            <a:r>
              <a:rPr lang="en-GB" dirty="0" err="1" smtClean="0"/>
              <a:t>Nanijee</a:t>
            </a:r>
            <a:r>
              <a:rPr lang="en-GB" dirty="0" smtClean="0"/>
              <a:t> mean when she says that she will always be with Asha?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the characters in the story remind you of anyone you know?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you think might happen next in the story?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5" y="491186"/>
            <a:ext cx="834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7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617" y="2421022"/>
            <a:ext cx="11097986" cy="563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i="1" dirty="0" smtClean="0"/>
              <a:t>Himalaya</a:t>
            </a:r>
            <a:endParaRPr lang="en-US" sz="43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5" y="491186"/>
            <a:ext cx="825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1026" name="Picture 2" descr="800+ Free Himalaya &amp; Nepal Photos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" y="4482218"/>
            <a:ext cx="5777320" cy="14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ree children walking, village, india, hills, landscape, valley, rural, himalaya, mountain, t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97" y="3510028"/>
            <a:ext cx="3572689" cy="23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5617" y="2852682"/>
            <a:ext cx="1085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large mountain range in Asia with over fifty mountains, including Mount Everest.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name </a:t>
            </a:r>
            <a:r>
              <a:rPr lang="en-US" sz="2400" dirty="0" smtClean="0"/>
              <a:t>“Himalaya” </a:t>
            </a:r>
            <a:r>
              <a:rPr lang="en-US" sz="2400" dirty="0"/>
              <a:t>comes from ancient </a:t>
            </a:r>
            <a:r>
              <a:rPr lang="en-US" sz="2400" dirty="0" smtClean="0"/>
              <a:t>Sanskrit: </a:t>
            </a:r>
          </a:p>
          <a:p>
            <a:r>
              <a:rPr lang="en-US" sz="2400" dirty="0" err="1" smtClean="0"/>
              <a:t>Himá</a:t>
            </a:r>
            <a:r>
              <a:rPr lang="en-US" sz="2400" dirty="0" smtClean="0"/>
              <a:t> </a:t>
            </a:r>
            <a:r>
              <a:rPr lang="en-US" sz="2400" dirty="0"/>
              <a:t>( </a:t>
            </a:r>
            <a:r>
              <a:rPr lang="en-US" sz="2400" dirty="0" err="1"/>
              <a:t>हिम</a:t>
            </a:r>
            <a:r>
              <a:rPr lang="en-US" sz="2400" dirty="0"/>
              <a:t> ) </a:t>
            </a:r>
            <a:r>
              <a:rPr lang="en-US" sz="2400" dirty="0" smtClean="0"/>
              <a:t>= snow</a:t>
            </a:r>
          </a:p>
          <a:p>
            <a:r>
              <a:rPr lang="en-US" sz="2400" dirty="0" smtClean="0"/>
              <a:t>ā-</a:t>
            </a:r>
            <a:r>
              <a:rPr lang="en-US" sz="2400" dirty="0" err="1" smtClean="0"/>
              <a:t>laya</a:t>
            </a:r>
            <a:r>
              <a:rPr lang="en-US" sz="2400" dirty="0" smtClean="0"/>
              <a:t> </a:t>
            </a:r>
            <a:r>
              <a:rPr lang="en-US" sz="2400" dirty="0"/>
              <a:t>( आलय ) </a:t>
            </a:r>
            <a:r>
              <a:rPr lang="en-US" sz="2400" dirty="0" smtClean="0"/>
              <a:t>= abode </a:t>
            </a:r>
            <a:r>
              <a:rPr lang="en-US" sz="2400" dirty="0"/>
              <a:t>or </a:t>
            </a:r>
            <a:r>
              <a:rPr lang="en-US" sz="2400" dirty="0" smtClean="0"/>
              <a:t>dwelling.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4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28" y="2600205"/>
            <a:ext cx="10793972" cy="352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err="1" smtClean="0"/>
              <a:t>Nanijee</a:t>
            </a:r>
            <a:endParaRPr lang="en-US" sz="4000" b="1" dirty="0"/>
          </a:p>
          <a:p>
            <a:pPr marL="0" indent="0">
              <a:buNone/>
            </a:pPr>
            <a:r>
              <a:rPr lang="en-US" sz="4000" dirty="0" smtClean="0"/>
              <a:t>Grandmother</a:t>
            </a:r>
            <a:endParaRPr lang="en-US" sz="40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What other words can you think of that mean “grandmother”?</a:t>
            </a:r>
            <a:endParaRPr lang="en-GB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8845" y="491186"/>
            <a:ext cx="854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</a:t>
            </a:r>
            <a:r>
              <a:rPr lang="en-US" sz="4000" b="1" dirty="0" err="1">
                <a:solidFill>
                  <a:srgbClr val="816CAE"/>
                </a:solidFill>
              </a:rPr>
              <a:t>Lamagaia</a:t>
            </a:r>
            <a:r>
              <a:rPr lang="en-US" sz="4000" b="1" dirty="0">
                <a:solidFill>
                  <a:srgbClr val="816CAE"/>
                </a:solidFill>
              </a:rPr>
              <a:t> Nest by </a:t>
            </a:r>
            <a:r>
              <a:rPr lang="en-US" sz="4000" b="1" dirty="0" err="1">
                <a:solidFill>
                  <a:srgbClr val="816CAE"/>
                </a:solidFill>
              </a:rPr>
              <a:t>Jasbinder</a:t>
            </a:r>
            <a:r>
              <a:rPr lang="en-US" sz="4000" b="1" dirty="0">
                <a:solidFill>
                  <a:srgbClr val="816CAE"/>
                </a:solidFill>
              </a:rPr>
              <a:t> </a:t>
            </a:r>
            <a:r>
              <a:rPr lang="en-US" sz="4000" b="1" dirty="0" err="1">
                <a:solidFill>
                  <a:srgbClr val="816CAE"/>
                </a:solidFill>
              </a:rPr>
              <a:t>Bilan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7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1154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37</cp:revision>
  <dcterms:created xsi:type="dcterms:W3CDTF">2020-08-25T14:46:08Z</dcterms:created>
  <dcterms:modified xsi:type="dcterms:W3CDTF">2020-09-23T09:00:33Z</dcterms:modified>
</cp:coreProperties>
</file>