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4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1.jpeg"/><Relationship Id="rId4" Type="http://schemas.openxmlformats.org/officeDocument/2006/relationships/hyperlink" Target="https://literacytrust.org.uk/bookofhop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eracytrust.org.uk/book-hop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jpeg"/><Relationship Id="rId4" Type="http://schemas.openxmlformats.org/officeDocument/2006/relationships/hyperlink" Target="https://literacytrust.org.uk/bookofhop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B56E1-866D-5247-B0CF-4BDEB38E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60"/>
            <a:ext cx="12192000" cy="242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4" y="323421"/>
            <a:ext cx="5068613" cy="950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19655" y="2749121"/>
            <a:ext cx="115718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816CAE"/>
                </a:solidFill>
              </a:rPr>
              <a:t>Hope 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US" sz="4000" b="1" dirty="0">
                <a:solidFill>
                  <a:srgbClr val="816CAE"/>
                </a:solidFill>
              </a:rPr>
              <a:t>Key Stage 2</a:t>
            </a:r>
            <a:endParaRPr lang="en-GB" sz="4000" b="1" dirty="0">
              <a:solidFill>
                <a:srgbClr val="816CAE"/>
              </a:solidFill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30" y="2157634"/>
            <a:ext cx="2399892" cy="33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3364008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4" y="491186"/>
            <a:ext cx="1178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Writing poems about hope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19841" y="2587208"/>
            <a:ext cx="10048647" cy="333313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Poem starters</a:t>
            </a:r>
          </a:p>
          <a:p>
            <a:pPr marL="0" indent="0">
              <a:buNone/>
            </a:pPr>
            <a:endParaRPr lang="en-GB" sz="1050" b="1" dirty="0"/>
          </a:p>
          <a:p>
            <a:r>
              <a:rPr lang="en-GB" sz="4000" dirty="0"/>
              <a:t>Five words</a:t>
            </a:r>
          </a:p>
          <a:p>
            <a:r>
              <a:rPr lang="en-GB" sz="4000" dirty="0"/>
              <a:t>Brain dump</a:t>
            </a:r>
          </a:p>
          <a:p>
            <a:r>
              <a:rPr lang="en-GB" sz="4000" dirty="0"/>
              <a:t>Animated object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r>
              <a:rPr lang="en-US" sz="4000" dirty="0" err="1"/>
              <a:t>Colour</a:t>
            </a:r>
            <a:endParaRPr lang="en-US" sz="4000" dirty="0"/>
          </a:p>
          <a:p>
            <a:r>
              <a:rPr lang="en-GB" sz="4000" dirty="0"/>
              <a:t>Thought bubbles</a:t>
            </a:r>
          </a:p>
          <a:p>
            <a:r>
              <a:rPr lang="en-GB" sz="4000" dirty="0"/>
              <a:t>Poetry relay</a:t>
            </a:r>
          </a:p>
        </p:txBody>
      </p:sp>
    </p:spTree>
    <p:extLst>
      <p:ext uri="{BB962C8B-B14F-4D97-AF65-F5344CB8AC3E}">
        <p14:creationId xmlns:p14="http://schemas.microsoft.com/office/powerpoint/2010/main" val="120294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3364008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4284" y="491186"/>
            <a:ext cx="1178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16CAE"/>
                </a:solidFill>
              </a:rPr>
              <a:t>‘</a:t>
            </a:r>
            <a:r>
              <a:rPr lang="en-US" sz="5400" b="1" dirty="0" err="1">
                <a:solidFill>
                  <a:srgbClr val="816CAE"/>
                </a:solidFill>
              </a:rPr>
              <a:t>Hopework</a:t>
            </a:r>
            <a:r>
              <a:rPr lang="en-US" sz="5400" b="1" dirty="0">
                <a:solidFill>
                  <a:srgbClr val="816CAE"/>
                </a:solidFill>
              </a:rPr>
              <a:t>’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28599" y="2765471"/>
            <a:ext cx="9772650" cy="297876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/>
              <a:t>Interview members of your family: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“What makes you feel hopeful?”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Record the answers (audio or written)</a:t>
            </a:r>
          </a:p>
          <a:p>
            <a:endParaRPr lang="en-GB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5609" y="1519960"/>
            <a:ext cx="10722635" cy="516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2477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Bag for Life by Joseph Elliott</a:t>
            </a:r>
            <a:endParaRPr lang="en-US" sz="3200" dirty="0"/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5243886" y="2218585"/>
            <a:ext cx="5000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The Book of Hopes </a:t>
            </a:r>
          </a:p>
          <a:p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b="1" dirty="0"/>
          </a:p>
          <a:p>
            <a:r>
              <a:rPr lang="en-US" sz="2800" dirty="0"/>
              <a:t>Page 30</a:t>
            </a:r>
            <a:endParaRPr lang="en-GB" sz="2800" dirty="0"/>
          </a:p>
        </p:txBody>
      </p:sp>
      <p:pic>
        <p:nvPicPr>
          <p:cNvPr id="10" name="Picture 2" descr="Dark Forest Landscape image - Free stock photo - Public Doma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18215"/>
            <a:ext cx="3910721" cy="29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02103"/>
            <a:ext cx="1705554" cy="2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Bag for Life by Joseph Elliott</a:t>
            </a:r>
            <a:endParaRPr lang="en-US" sz="3200" dirty="0"/>
          </a:p>
          <a:p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599439" y="2473363"/>
            <a:ext cx="11198587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800" dirty="0"/>
              <a:t>What did you think was in the bag? </a:t>
            </a:r>
          </a:p>
          <a:p>
            <a:endParaRPr lang="en-US" sz="2800" dirty="0"/>
          </a:p>
          <a:p>
            <a:r>
              <a:rPr lang="en-US" sz="2800" dirty="0"/>
              <a:t>Why was Amila’s dad carrying </a:t>
            </a:r>
          </a:p>
          <a:p>
            <a:r>
              <a:rPr lang="en-US" sz="2800" dirty="0"/>
              <a:t>stones?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What does Amila suddenly ‘understand’ at the end of </a:t>
            </a:r>
          </a:p>
          <a:p>
            <a:r>
              <a:rPr lang="en-US" sz="2800" dirty="0"/>
              <a:t>the story?</a:t>
            </a:r>
          </a:p>
          <a:p>
            <a:r>
              <a:rPr lang="en-US" sz="2800" dirty="0"/>
              <a:t>What kept Amila and her dad walking for so long? </a:t>
            </a:r>
          </a:p>
          <a:p>
            <a:endParaRPr lang="en-US" sz="2800" dirty="0"/>
          </a:p>
          <a:p>
            <a:r>
              <a:rPr lang="en-US" sz="2800" dirty="0"/>
              <a:t>Where are they going and why?</a:t>
            </a:r>
          </a:p>
          <a:p>
            <a:endParaRPr lang="en-US" sz="2800" dirty="0"/>
          </a:p>
          <a:p>
            <a:r>
              <a:rPr lang="en-US" sz="2800" dirty="0"/>
              <a:t>Where are they coming from?</a:t>
            </a:r>
          </a:p>
        </p:txBody>
      </p:sp>
    </p:spTree>
    <p:extLst>
      <p:ext uri="{BB962C8B-B14F-4D97-AF65-F5344CB8AC3E}">
        <p14:creationId xmlns:p14="http://schemas.microsoft.com/office/powerpoint/2010/main" val="30058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Bag for Life by Joseph Elliott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99440" y="3352352"/>
            <a:ext cx="11198587" cy="14465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4400" dirty="0"/>
              <a:t>What writing techniques are used to develop a distinctive character voice?</a:t>
            </a:r>
          </a:p>
        </p:txBody>
      </p:sp>
    </p:spTree>
    <p:extLst>
      <p:ext uri="{BB962C8B-B14F-4D97-AF65-F5344CB8AC3E}">
        <p14:creationId xmlns:p14="http://schemas.microsoft.com/office/powerpoint/2010/main" val="131212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Bag for Life by Joseph Elliott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99440" y="3352352"/>
            <a:ext cx="9133839" cy="76944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4400" dirty="0"/>
              <a:t>Role on the wall: Amila’s dad</a:t>
            </a:r>
          </a:p>
        </p:txBody>
      </p:sp>
      <p:pic>
        <p:nvPicPr>
          <p:cNvPr id="9" name="Picture 8" descr="Gingerbread Man Template Free Stock Photo - Public Domain Picture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4923" r="10185"/>
          <a:stretch/>
        </p:blipFill>
        <p:spPr bwMode="auto">
          <a:xfrm>
            <a:off x="8360623" y="2309746"/>
            <a:ext cx="2505497" cy="3466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91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816CAE"/>
                </a:solidFill>
              </a:rPr>
              <a:t>Bag for Life by Joseph Elliott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60400" y="2563531"/>
            <a:ext cx="11137627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dirty="0"/>
              <a:t>Writing from Amila’s dad’s perspective</a:t>
            </a:r>
          </a:p>
          <a:p>
            <a:endParaRPr lang="en-US" sz="2400" b="1" dirty="0"/>
          </a:p>
          <a:p>
            <a:r>
              <a:rPr lang="en-GB" sz="2400" dirty="0"/>
              <a:t>How does his experience differ from Amila’s?</a:t>
            </a:r>
          </a:p>
          <a:p>
            <a:endParaRPr lang="en-GB" sz="2400" dirty="0"/>
          </a:p>
          <a:p>
            <a:r>
              <a:rPr lang="en-GB" sz="2400" dirty="0"/>
              <a:t>He knows what is in the bag the whole time - how does he feel about keeping this secret from Amila? Why does he keep this secret? </a:t>
            </a:r>
          </a:p>
          <a:p>
            <a:endParaRPr lang="en-GB" sz="2400" dirty="0"/>
          </a:p>
          <a:p>
            <a:r>
              <a:rPr lang="en-GB" sz="2400" dirty="0"/>
              <a:t>Would he use the same language/style as Amila, or would he speak differently?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0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206" y="2477811"/>
            <a:ext cx="8828415" cy="35622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600" dirty="0"/>
              <a:t>What does hope mean to you?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What is the difference between hope and happiness?</a:t>
            </a:r>
          </a:p>
          <a:p>
            <a:endParaRPr lang="en-GB" sz="3600" dirty="0"/>
          </a:p>
          <a:p>
            <a:pPr marL="0" lvl="0" indent="0">
              <a:buNone/>
            </a:pPr>
            <a:r>
              <a:rPr lang="en-GB" sz="3600" dirty="0"/>
              <a:t>What kept you hopeful during lockdown?</a:t>
            </a:r>
          </a:p>
          <a:p>
            <a:pPr lvl="0"/>
            <a:endParaRPr lang="en-GB" sz="3600" dirty="0"/>
          </a:p>
          <a:p>
            <a:pPr marL="0" lvl="0" indent="0">
              <a:buNone/>
            </a:pPr>
            <a:r>
              <a:rPr lang="en-GB" sz="3600" dirty="0"/>
              <a:t>Has there been a time during lockdown when you have felt that you didn’t have hope? How did that feel?</a:t>
            </a:r>
          </a:p>
          <a:p>
            <a:pPr lvl="0"/>
            <a:endParaRPr lang="en-GB" sz="3600" dirty="0"/>
          </a:p>
          <a:p>
            <a:pPr marL="0" lvl="0" indent="0">
              <a:buNone/>
            </a:pPr>
            <a:r>
              <a:rPr lang="en-GB" sz="3600" dirty="0"/>
              <a:t>How did hope make you feel?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4285" y="721881"/>
            <a:ext cx="834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6CAE"/>
                </a:solidFill>
              </a:rPr>
              <a:t>What is Hope?</a:t>
            </a: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206" y="3025561"/>
            <a:ext cx="10002741" cy="3647154"/>
          </a:xfrm>
        </p:spPr>
        <p:txBody>
          <a:bodyPr/>
          <a:lstStyle/>
          <a:p>
            <a:pPr marL="285750" indent="-285750" fontAlgn="base"/>
            <a:r>
              <a:rPr lang="en-US" dirty="0"/>
              <a:t>A sense or a feeling that things could change or get better</a:t>
            </a:r>
          </a:p>
          <a:p>
            <a:pPr marL="0" indent="0" fontAlgn="base">
              <a:buNone/>
            </a:pPr>
            <a:endParaRPr lang="en-US" dirty="0"/>
          </a:p>
          <a:p>
            <a:pPr marL="285750" indent="-285750" fontAlgn="base"/>
            <a:r>
              <a:rPr lang="en-US" dirty="0"/>
              <a:t>A sense that, although things may not turn out how we want them to, we will find a way to cope</a:t>
            </a:r>
            <a:endParaRPr lang="en-US" sz="4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54285" y="721881"/>
            <a:ext cx="834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6CAE"/>
                </a:solidFill>
              </a:rPr>
              <a:t>What is Hope?</a:t>
            </a: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329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" y="2784247"/>
            <a:ext cx="4998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do you see in these pictures?</a:t>
            </a:r>
          </a:p>
          <a:p>
            <a:endParaRPr lang="en-US" sz="2400" dirty="0"/>
          </a:p>
          <a:p>
            <a:r>
              <a:rPr lang="en-US" sz="2400" dirty="0"/>
              <a:t>How is the person feeling? </a:t>
            </a:r>
          </a:p>
          <a:p>
            <a:r>
              <a:rPr lang="en-US" sz="2400" dirty="0"/>
              <a:t>How do you know?</a:t>
            </a:r>
          </a:p>
          <a:p>
            <a:endParaRPr lang="en-US" sz="2400" dirty="0"/>
          </a:p>
          <a:p>
            <a:r>
              <a:rPr lang="en-US" sz="2400" dirty="0"/>
              <a:t>Why are they feeling that way?</a:t>
            </a:r>
          </a:p>
          <a:p>
            <a:endParaRPr lang="en-US" sz="2400" dirty="0"/>
          </a:p>
          <a:p>
            <a:r>
              <a:rPr lang="en-US" sz="2400" dirty="0"/>
              <a:t>Where are they?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06440" y="293535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Does the title give you any clues about this image?</a:t>
            </a:r>
          </a:p>
          <a:p>
            <a:endParaRPr lang="en-US" sz="2400" dirty="0"/>
          </a:p>
          <a:p>
            <a:r>
              <a:rPr lang="en-US" sz="2400" dirty="0"/>
              <a:t>What are the characters thinking? (You could draw thought bubbles to show this)</a:t>
            </a:r>
          </a:p>
          <a:p>
            <a:endParaRPr lang="en-US" sz="2400" dirty="0"/>
          </a:p>
          <a:p>
            <a:r>
              <a:rPr lang="en-US" sz="2400" dirty="0"/>
              <a:t>How does the image make you feel?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399" y="246530"/>
            <a:ext cx="7628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16CAE"/>
                </a:solidFill>
              </a:rPr>
              <a:t>The Hope Tree, Axel Scheffler</a:t>
            </a:r>
          </a:p>
          <a:p>
            <a:r>
              <a:rPr lang="en-US" sz="3200" b="1" dirty="0">
                <a:solidFill>
                  <a:srgbClr val="816CAE"/>
                </a:solidFill>
              </a:rPr>
              <a:t>The World Through a Window, Lauren Child</a:t>
            </a:r>
          </a:p>
          <a:p>
            <a:r>
              <a:rPr lang="en-US" dirty="0"/>
              <a:t>(pages xii and xv, </a:t>
            </a:r>
            <a:r>
              <a:rPr lang="en-US" dirty="0">
                <a:hlinkClick r:id="rId4"/>
              </a:rPr>
              <a:t>literacytrust.org.uk/book-hopes</a:t>
            </a:r>
            <a:r>
              <a:rPr lang="en-US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8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658" y="545624"/>
            <a:ext cx="76283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16CAE"/>
                </a:solidFill>
              </a:rPr>
              <a:t>Making our Tree of Hopes</a:t>
            </a:r>
            <a:endParaRPr lang="en-US" sz="3600" dirty="0"/>
          </a:p>
          <a:p>
            <a:endParaRPr lang="en-GB" sz="4000" dirty="0"/>
          </a:p>
        </p:txBody>
      </p:sp>
      <p:pic>
        <p:nvPicPr>
          <p:cNvPr id="9" name="Picture 8" descr="Tree, Branches, Leafless, Bare, Winter, Trunk, Na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76" y="1998006"/>
            <a:ext cx="4286251" cy="4090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20668" y="2467283"/>
            <a:ext cx="768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Cut out your leaf or bird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Write what makes you feel hopeful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Decorate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Stick it up in the Tree of Hopes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We can come back to the Tree of Hopes when we feel that times are difficult</a:t>
            </a:r>
          </a:p>
        </p:txBody>
      </p:sp>
    </p:spTree>
    <p:extLst>
      <p:ext uri="{BB962C8B-B14F-4D97-AF65-F5344CB8AC3E}">
        <p14:creationId xmlns:p14="http://schemas.microsoft.com/office/powerpoint/2010/main" val="30363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13189"/>
            <a:ext cx="1000274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literacytrust.org.uk/</a:t>
            </a:r>
            <a:r>
              <a:rPr lang="en-GB" dirty="0" err="1">
                <a:hlinkClick r:id="rId4"/>
              </a:rPr>
              <a:t>bookofhopes</a:t>
            </a:r>
            <a:endParaRPr lang="en-GB" b="1" dirty="0"/>
          </a:p>
          <a:p>
            <a:pPr marL="0" indent="0">
              <a:buNone/>
            </a:pPr>
            <a:r>
              <a:rPr lang="en-US" dirty="0"/>
              <a:t>Page 27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10" name="Picture 6" descr="Umbrellas And Leaves Colorful Free Stock Photo - Public Domain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7"/>
          <a:stretch/>
        </p:blipFill>
        <p:spPr bwMode="auto">
          <a:xfrm>
            <a:off x="554909" y="2733458"/>
            <a:ext cx="3943506" cy="29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16CAE"/>
                </a:solidFill>
              </a:rPr>
              <a:t>Mr</a:t>
            </a:r>
            <a:r>
              <a:rPr lang="en-US" sz="4000" b="1" dirty="0">
                <a:solidFill>
                  <a:srgbClr val="816CAE"/>
                </a:solidFill>
              </a:rPr>
              <a:t> 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02103"/>
            <a:ext cx="1705554" cy="24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984656"/>
            <a:ext cx="5997760" cy="231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was the poem about?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was in the poem?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Are there any parts you particularly liked?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816CAE"/>
                </a:solidFill>
              </a:rPr>
              <a:t>Mr</a:t>
            </a:r>
            <a:r>
              <a:rPr lang="en-US" sz="4000" b="1" dirty="0" smtClean="0">
                <a:solidFill>
                  <a:srgbClr val="816CAE"/>
                </a:solidFill>
              </a:rPr>
              <a:t> </a:t>
            </a:r>
            <a:r>
              <a:rPr lang="en-US" sz="4000" b="1" dirty="0">
                <a:solidFill>
                  <a:srgbClr val="816CAE"/>
                </a:solidFill>
              </a:rPr>
              <a:t>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</a:t>
            </a:r>
            <a:r>
              <a:rPr lang="en-GB" sz="1100" i="1" dirty="0" smtClean="0"/>
              <a:t>Entertain 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74752" y="2984656"/>
            <a:ext cx="483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did the poem make you feel?</a:t>
            </a:r>
          </a:p>
          <a:p>
            <a:endParaRPr lang="en-GB" sz="2400" dirty="0"/>
          </a:p>
          <a:p>
            <a:r>
              <a:rPr lang="en-GB" sz="2400" dirty="0"/>
              <a:t>Are there any pictures that come to mind when you hear the poem? </a:t>
            </a:r>
          </a:p>
        </p:txBody>
      </p:sp>
    </p:spTree>
    <p:extLst>
      <p:ext uri="{BB962C8B-B14F-4D97-AF65-F5344CB8AC3E}">
        <p14:creationId xmlns:p14="http://schemas.microsoft.com/office/powerpoint/2010/main" val="5978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16CAE"/>
                </a:solidFill>
              </a:rPr>
              <a:t>Mr</a:t>
            </a:r>
            <a:r>
              <a:rPr lang="en-US" sz="4000" b="1" dirty="0">
                <a:solidFill>
                  <a:srgbClr val="816CAE"/>
                </a:solidFill>
              </a:rPr>
              <a:t> 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41332" y="2554710"/>
            <a:ext cx="9947184" cy="1427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poetic techniques can you spot in the poem? </a:t>
            </a:r>
            <a:endParaRPr lang="en-GB" sz="3200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Are there new words you didn’t understand? 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words from different countries and languages?</a:t>
            </a:r>
          </a:p>
          <a:p>
            <a:pPr marL="0" indent="0">
              <a:buNone/>
            </a:pPr>
            <a:r>
              <a:rPr lang="en-GB" dirty="0"/>
              <a:t>Can anyone translate?</a:t>
            </a:r>
          </a:p>
        </p:txBody>
      </p:sp>
    </p:spTree>
    <p:extLst>
      <p:ext uri="{BB962C8B-B14F-4D97-AF65-F5344CB8AC3E}">
        <p14:creationId xmlns:p14="http://schemas.microsoft.com/office/powerpoint/2010/main" val="12776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8844" y="491186"/>
            <a:ext cx="11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16CAE"/>
                </a:solidFill>
              </a:rPr>
              <a:t>Mr</a:t>
            </a:r>
            <a:r>
              <a:rPr lang="en-US" sz="4000" b="1" dirty="0">
                <a:solidFill>
                  <a:srgbClr val="816CAE"/>
                </a:solidFill>
              </a:rPr>
              <a:t> Umbo’s Umbrellas by Patience </a:t>
            </a:r>
            <a:r>
              <a:rPr lang="en-US" sz="4000" b="1" dirty="0" err="1">
                <a:solidFill>
                  <a:srgbClr val="816CAE"/>
                </a:solidFill>
              </a:rPr>
              <a:t>Agbabi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828" y="2398143"/>
            <a:ext cx="5155096" cy="439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Content Placeholder 2"/>
          <p:cNvSpPr txBox="1">
            <a:spLocks noGrp="1"/>
          </p:cNvSpPr>
          <p:nvPr>
            <p:ph idx="1"/>
          </p:nvPr>
        </p:nvSpPr>
        <p:spPr>
          <a:xfrm>
            <a:off x="446501" y="2698528"/>
            <a:ext cx="5124685" cy="353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Where is Mr Umbo from, and where is he living now?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How might Mr Umbo feel about the move?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852901" y="2698528"/>
            <a:ext cx="530277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What might he miss from France and Cameroon?</a:t>
            </a:r>
          </a:p>
          <a:p>
            <a:endParaRPr lang="en-GB" sz="3200" dirty="0"/>
          </a:p>
          <a:p>
            <a:r>
              <a:rPr lang="en-GB" sz="3200" dirty="0"/>
              <a:t>How does Mr Umbo feel at the end of the poem?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1029</Words>
  <Application>Microsoft Office PowerPoint</Application>
  <PresentationFormat>Widescreen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19</cp:revision>
  <dcterms:created xsi:type="dcterms:W3CDTF">2020-08-25T14:46:08Z</dcterms:created>
  <dcterms:modified xsi:type="dcterms:W3CDTF">2020-09-02T06:48:20Z</dcterms:modified>
</cp:coreProperties>
</file>